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35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4"/>
  </p:notesMasterIdLst>
  <p:handoutMasterIdLst>
    <p:handoutMasterId r:id="rId75"/>
  </p:handoutMasterIdLst>
  <p:sldIdLst>
    <p:sldId id="432" r:id="rId2"/>
    <p:sldId id="742" r:id="rId3"/>
    <p:sldId id="817" r:id="rId4"/>
    <p:sldId id="818" r:id="rId5"/>
    <p:sldId id="744" r:id="rId6"/>
    <p:sldId id="745" r:id="rId7"/>
    <p:sldId id="746" r:id="rId8"/>
    <p:sldId id="747" r:id="rId9"/>
    <p:sldId id="748" r:id="rId10"/>
    <p:sldId id="749" r:id="rId11"/>
    <p:sldId id="805" r:id="rId12"/>
    <p:sldId id="751" r:id="rId13"/>
    <p:sldId id="752" r:id="rId14"/>
    <p:sldId id="753" r:id="rId15"/>
    <p:sldId id="754" r:id="rId16"/>
    <p:sldId id="806" r:id="rId17"/>
    <p:sldId id="807" r:id="rId18"/>
    <p:sldId id="757" r:id="rId19"/>
    <p:sldId id="758" r:id="rId20"/>
    <p:sldId id="759" r:id="rId21"/>
    <p:sldId id="760" r:id="rId22"/>
    <p:sldId id="761" r:id="rId23"/>
    <p:sldId id="809" r:id="rId24"/>
    <p:sldId id="810" r:id="rId25"/>
    <p:sldId id="819" r:id="rId26"/>
    <p:sldId id="762" r:id="rId27"/>
    <p:sldId id="763" r:id="rId28"/>
    <p:sldId id="764" r:id="rId29"/>
    <p:sldId id="765" r:id="rId30"/>
    <p:sldId id="820" r:id="rId31"/>
    <p:sldId id="766" r:id="rId32"/>
    <p:sldId id="767" r:id="rId33"/>
    <p:sldId id="768" r:id="rId34"/>
    <p:sldId id="770" r:id="rId35"/>
    <p:sldId id="769" r:id="rId36"/>
    <p:sldId id="771" r:id="rId37"/>
    <p:sldId id="772" r:id="rId38"/>
    <p:sldId id="773" r:id="rId39"/>
    <p:sldId id="774" r:id="rId40"/>
    <p:sldId id="775" r:id="rId41"/>
    <p:sldId id="821" r:id="rId42"/>
    <p:sldId id="822" r:id="rId43"/>
    <p:sldId id="776" r:id="rId44"/>
    <p:sldId id="823" r:id="rId45"/>
    <p:sldId id="777" r:id="rId46"/>
    <p:sldId id="778" r:id="rId47"/>
    <p:sldId id="825" r:id="rId48"/>
    <p:sldId id="816" r:id="rId49"/>
    <p:sldId id="779" r:id="rId50"/>
    <p:sldId id="780" r:id="rId51"/>
    <p:sldId id="781" r:id="rId52"/>
    <p:sldId id="736" r:id="rId53"/>
    <p:sldId id="785" r:id="rId54"/>
    <p:sldId id="786" r:id="rId55"/>
    <p:sldId id="787" r:id="rId56"/>
    <p:sldId id="814" r:id="rId57"/>
    <p:sldId id="813" r:id="rId58"/>
    <p:sldId id="790" r:id="rId59"/>
    <p:sldId id="791" r:id="rId60"/>
    <p:sldId id="792" r:id="rId61"/>
    <p:sldId id="793" r:id="rId62"/>
    <p:sldId id="794" r:id="rId63"/>
    <p:sldId id="795" r:id="rId64"/>
    <p:sldId id="796" r:id="rId65"/>
    <p:sldId id="797" r:id="rId66"/>
    <p:sldId id="798" r:id="rId67"/>
    <p:sldId id="799" r:id="rId68"/>
    <p:sldId id="800" r:id="rId69"/>
    <p:sldId id="801" r:id="rId70"/>
    <p:sldId id="802" r:id="rId71"/>
    <p:sldId id="803" r:id="rId72"/>
    <p:sldId id="804" r:id="rId73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9F2A70-CEFC-427E-888A-C5D946E1CD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3260C66-0BBA-4F0A-BBF0-7CC13951F279}" type="pres">
      <dgm:prSet presAssocID="{049F2A70-CEFC-427E-888A-C5D946E1CD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</dgm:ptLst>
  <dgm:cxnLst>
    <dgm:cxn modelId="{814AC283-E119-4F80-8B0D-D6B319B74E58}" type="presOf" srcId="{049F2A70-CEFC-427E-888A-C5D946E1CDA9}" destId="{83260C66-0BBA-4F0A-BBF0-7CC13951F279}" srcOrd="0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4D2E268-FF06-455F-B92D-960B7164E7B5}" type="doc">
      <dgm:prSet loTypeId="urn:microsoft.com/office/officeart/2005/8/layout/vList2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C042BBEF-C19A-4505-8221-E81FBBFA7027}" type="pres">
      <dgm:prSet presAssocID="{24D2E268-FF06-455F-B92D-960B7164E7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</dgm:ptLst>
  <dgm:cxnLst>
    <dgm:cxn modelId="{60417615-0E40-4E29-9AB0-8F585A8B8FF1}" type="presOf" srcId="{24D2E268-FF06-455F-B92D-960B7164E7B5}" destId="{C042BBEF-C19A-4505-8221-E81FBBFA70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468E9DD-E4CA-414E-B9E0-FF1E987EF5AA}" type="doc">
      <dgm:prSet loTypeId="urn:microsoft.com/office/officeart/2005/8/layout/hList3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th-TH"/>
        </a:p>
      </dgm:t>
    </dgm:pt>
    <dgm:pt modelId="{27389803-20EC-4DDD-938A-AB5AFEE0D606}">
      <dgm:prSet phldrT="[ข้อความ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2500" b="1" dirty="0" smtClean="0">
              <a:latin typeface="Angsana New" pitchFamily="18" charset="-34"/>
              <a:cs typeface="Angsana New" pitchFamily="18" charset="-34"/>
            </a:rPr>
            <a:t>ให้ดำเนินการดังต่อไปนี้ให้แล้วเสร็จก่อนหรือระหว่างการสร้างความสัมพันธ์ทางธุรกิจกับลูกค้า</a:t>
          </a:r>
          <a:endParaRPr lang="th-TH" sz="2500" b="1" dirty="0">
            <a:latin typeface="Angsana New" pitchFamily="18" charset="-34"/>
            <a:cs typeface="Angsana New" pitchFamily="18" charset="-34"/>
          </a:endParaRPr>
        </a:p>
      </dgm:t>
    </dgm:pt>
    <dgm:pt modelId="{F9695896-004D-4037-ADA5-78C595CCA5A8}" type="parTrans" cxnId="{FD17EC0C-B79B-4EEA-A6D2-7D8950BCAFAE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62A6313C-F1AB-4E36-809E-EE3D4EA8A5BA}" type="sibTrans" cxnId="{FD17EC0C-B79B-4EEA-A6D2-7D8950BCAFAE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AE1B888C-23CD-4FC2-AA5A-1DF985071E14}">
      <dgm:prSet phldrT="[ข้อความ]" custT="1"/>
      <dgm:spPr/>
      <dgm:t>
        <a:bodyPr anchor="t"/>
        <a:lstStyle/>
        <a:p>
          <a:pPr algn="thaiDist"/>
          <a:r>
            <a:rPr lang="th-TH" sz="32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rPr>
            <a:t>1.</a:t>
          </a:r>
          <a:r>
            <a:rPr lang="th-TH" sz="3200" b="1" u="sng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rPr>
            <a:t>ระบุตัวตนของลูกค้า</a:t>
          </a:r>
          <a:r>
            <a:rPr lang="th-TH" sz="2800" b="1" u="none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rPr>
            <a:t>  </a:t>
          </a:r>
          <a:r>
            <a:rPr lang="th-TH" sz="2400" b="1" u="none" dirty="0" smtClean="0">
              <a:latin typeface="Angsana New" pitchFamily="18" charset="-34"/>
              <a:cs typeface="Angsana New" pitchFamily="18" charset="-34"/>
            </a:rPr>
            <a:t>และพิสูจน์ทราบตัวตนของลูกค้าโดยใช้เอกสาร ข้อมูล หรือข่าวสารจากแหล่งข้อมูลสาธารณะที่น่าเชื่อถือ นอกจากการขอข้อมูลจากลูกค้าก็ได้</a:t>
          </a:r>
          <a:endParaRPr lang="th-TH" sz="3200" b="1" u="sng" dirty="0">
            <a:latin typeface="Angsana New" pitchFamily="18" charset="-34"/>
            <a:cs typeface="Angsana New" pitchFamily="18" charset="-34"/>
          </a:endParaRPr>
        </a:p>
      </dgm:t>
    </dgm:pt>
    <dgm:pt modelId="{8C53CAA9-A60A-4D4C-A98D-DFEEC6CA5C0F}" type="parTrans" cxnId="{1465D03A-F946-4FE3-8507-6EB1CEDB634A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AF83BAFB-D96D-4483-BDDF-238E070A8B70}" type="sibTrans" cxnId="{1465D03A-F946-4FE3-8507-6EB1CEDB634A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13C373D3-46D1-46A4-9AD6-C2C29A764D3F}">
      <dgm:prSet phldrT="[ข้อความ]" custT="1"/>
      <dgm:spPr/>
      <dgm:t>
        <a:bodyPr anchor="t"/>
        <a:lstStyle/>
        <a:p>
          <a:pPr algn="thaiDist"/>
          <a:r>
            <a:rPr lang="th-TH" sz="3200" b="1" u="sng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rPr>
            <a:t>3. ตรวจสอบข้อมูลของลูกค้าและผู้ได้รับผลประโยชน์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ที่แท้จริงของลูกค้ากับข้อมูลรายชื่อบุคคล คณะบุคคล นิติบุคคล หรือองค์การ ซึ่งมีมติของหรือประกาศภายใต้คณะมนตรีความมั่นคงแห่งสหประชาชาติกำหนดให้เป็นผู้ที่มีการกระทำอันเป็นการก่อการร้าย หรือเป็นบุคคลที่ถูกกำหนดตามกฎหมายว่าด้วยการป้องกั</a:t>
          </a:r>
          <a:r>
            <a:rPr lang="th-TH" sz="2400" dirty="0" smtClean="0">
              <a:latin typeface="Angsana New" pitchFamily="18" charset="-34"/>
              <a:cs typeface="Angsana New" pitchFamily="18" charset="-34"/>
            </a:rPr>
            <a:t>น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และปราบปรามการสนับสนุนทางการเงินแก่การก่อการร้าย</a:t>
          </a:r>
          <a:endParaRPr lang="th-TH" sz="2400" b="1" dirty="0">
            <a:latin typeface="Angsana New" pitchFamily="18" charset="-34"/>
            <a:cs typeface="Angsana New" pitchFamily="18" charset="-34"/>
          </a:endParaRPr>
        </a:p>
      </dgm:t>
    </dgm:pt>
    <dgm:pt modelId="{3498AB61-D0CF-414C-A2A4-43CD666D682F}" type="parTrans" cxnId="{0CAF1B15-1BE2-41C4-A689-DF42C7AB85E1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B5260279-1171-4985-AC0E-C460E8F51072}" type="sibTrans" cxnId="{0CAF1B15-1BE2-41C4-A689-DF42C7AB85E1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0AECD979-CB40-40E6-8723-2675178A5C15}">
      <dgm:prSet phldrT="[ข้อความ]" custT="1"/>
      <dgm:spPr/>
      <dgm:t>
        <a:bodyPr anchor="t"/>
        <a:lstStyle/>
        <a:p>
          <a:pPr algn="thaiDist"/>
          <a:r>
            <a:rPr lang="th-TH" sz="3200" b="1" u="sng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rPr>
            <a:t>2. ระบุผู้ได้รับผลประโยชน์ที่แท้จริง</a:t>
          </a:r>
          <a:r>
            <a:rPr lang="th-TH" sz="2800" b="1" dirty="0" smtClean="0">
              <a:latin typeface="Angsana New" pitchFamily="18" charset="-34"/>
              <a:cs typeface="Angsana New" pitchFamily="18" charset="-34"/>
            </a:rPr>
            <a:t> 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และใช้มาตรการที่เหมาะสมในการพิสูจน์ทราบผู้ใดได้รับผลประโยชน์ที่แท้จริง</a:t>
          </a:r>
          <a:endParaRPr lang="th-TH" sz="2400" b="1" dirty="0">
            <a:latin typeface="Angsana New" pitchFamily="18" charset="-34"/>
            <a:cs typeface="Angsana New" pitchFamily="18" charset="-34"/>
          </a:endParaRPr>
        </a:p>
      </dgm:t>
    </dgm:pt>
    <dgm:pt modelId="{12837A7D-9B76-439D-96FA-3E15EB32B2AD}" type="sibTrans" cxnId="{54F7315C-43B7-4087-9012-FB106F1B63D5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4DEDE266-00E9-4D35-B822-559A17ACED03}" type="parTrans" cxnId="{54F7315C-43B7-4087-9012-FB106F1B63D5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0FD3299B-D886-4E4D-B2B5-13702221048D}" type="pres">
      <dgm:prSet presAssocID="{7468E9DD-E4CA-414E-B9E0-FF1E987EF5A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5700607-C876-4197-8F42-D6468307258A}" type="pres">
      <dgm:prSet presAssocID="{27389803-20EC-4DDD-938A-AB5AFEE0D606}" presName="roof" presStyleLbl="dkBgShp" presStyleIdx="0" presStyleCnt="2" custScaleY="41133"/>
      <dgm:spPr/>
      <dgm:t>
        <a:bodyPr/>
        <a:lstStyle/>
        <a:p>
          <a:endParaRPr lang="th-TH"/>
        </a:p>
      </dgm:t>
    </dgm:pt>
    <dgm:pt modelId="{37781D31-6E31-449A-AA71-8054C59DC190}" type="pres">
      <dgm:prSet presAssocID="{27389803-20EC-4DDD-938A-AB5AFEE0D606}" presName="pillars" presStyleCnt="0"/>
      <dgm:spPr/>
      <dgm:t>
        <a:bodyPr/>
        <a:lstStyle/>
        <a:p>
          <a:endParaRPr lang="th-TH"/>
        </a:p>
      </dgm:t>
    </dgm:pt>
    <dgm:pt modelId="{4E3DDE40-B794-424F-9FAE-A53C28CF481B}" type="pres">
      <dgm:prSet presAssocID="{27389803-20EC-4DDD-938A-AB5AFEE0D606}" presName="pillar1" presStyleLbl="node1" presStyleIdx="0" presStyleCnt="3" custScaleX="60817" custScaleY="130396" custLinFactNeighborX="-130" custLinFactNeighborY="39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5C3AF1-D8A3-4B97-8A0F-B7E93CC87B6A}" type="pres">
      <dgm:prSet presAssocID="{0AECD979-CB40-40E6-8723-2675178A5C15}" presName="pillarX" presStyleLbl="node1" presStyleIdx="1" presStyleCnt="3" custScaleX="62159" custScaleY="130773" custLinFactNeighborX="904" custLinFactNeighborY="-166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0288BE3-193D-49F7-A71E-9AE8A29BF0CD}" type="pres">
      <dgm:prSet presAssocID="{13C373D3-46D1-46A4-9AD6-C2C29A764D3F}" presName="pillarX" presStyleLbl="node1" presStyleIdx="2" presStyleCnt="3" custScaleY="131128" custLinFactNeighborX="-861" custLinFactNeighborY="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9409E3E-E070-407A-9B67-09D1E15D995F}" type="pres">
      <dgm:prSet presAssocID="{27389803-20EC-4DDD-938A-AB5AFEE0D606}" presName="base" presStyleLbl="dkBgShp" presStyleIdx="1" presStyleCnt="2" custAng="0" custFlipVert="0" custScaleY="38614" custLinFactY="78180" custLinFactNeighborY="100000"/>
      <dgm:spPr/>
      <dgm:t>
        <a:bodyPr/>
        <a:lstStyle/>
        <a:p>
          <a:endParaRPr lang="th-TH"/>
        </a:p>
      </dgm:t>
    </dgm:pt>
  </dgm:ptLst>
  <dgm:cxnLst>
    <dgm:cxn modelId="{1465D03A-F946-4FE3-8507-6EB1CEDB634A}" srcId="{27389803-20EC-4DDD-938A-AB5AFEE0D606}" destId="{AE1B888C-23CD-4FC2-AA5A-1DF985071E14}" srcOrd="0" destOrd="0" parTransId="{8C53CAA9-A60A-4D4C-A98D-DFEEC6CA5C0F}" sibTransId="{AF83BAFB-D96D-4483-BDDF-238E070A8B70}"/>
    <dgm:cxn modelId="{FD17EC0C-B79B-4EEA-A6D2-7D8950BCAFAE}" srcId="{7468E9DD-E4CA-414E-B9E0-FF1E987EF5AA}" destId="{27389803-20EC-4DDD-938A-AB5AFEE0D606}" srcOrd="0" destOrd="0" parTransId="{F9695896-004D-4037-ADA5-78C595CCA5A8}" sibTransId="{62A6313C-F1AB-4E36-809E-EE3D4EA8A5BA}"/>
    <dgm:cxn modelId="{0CAF1B15-1BE2-41C4-A689-DF42C7AB85E1}" srcId="{27389803-20EC-4DDD-938A-AB5AFEE0D606}" destId="{13C373D3-46D1-46A4-9AD6-C2C29A764D3F}" srcOrd="2" destOrd="0" parTransId="{3498AB61-D0CF-414C-A2A4-43CD666D682F}" sibTransId="{B5260279-1171-4985-AC0E-C460E8F51072}"/>
    <dgm:cxn modelId="{4CBFC699-E778-4345-930C-1921F2184591}" type="presOf" srcId="{AE1B888C-23CD-4FC2-AA5A-1DF985071E14}" destId="{4E3DDE40-B794-424F-9FAE-A53C28CF481B}" srcOrd="0" destOrd="0" presId="urn:microsoft.com/office/officeart/2005/8/layout/hList3"/>
    <dgm:cxn modelId="{D3F6E3C7-A9D6-4CC7-97C1-8C13BF542E6A}" type="presOf" srcId="{0AECD979-CB40-40E6-8723-2675178A5C15}" destId="{7A5C3AF1-D8A3-4B97-8A0F-B7E93CC87B6A}" srcOrd="0" destOrd="0" presId="urn:microsoft.com/office/officeart/2005/8/layout/hList3"/>
    <dgm:cxn modelId="{54F7315C-43B7-4087-9012-FB106F1B63D5}" srcId="{27389803-20EC-4DDD-938A-AB5AFEE0D606}" destId="{0AECD979-CB40-40E6-8723-2675178A5C15}" srcOrd="1" destOrd="0" parTransId="{4DEDE266-00E9-4D35-B822-559A17ACED03}" sibTransId="{12837A7D-9B76-439D-96FA-3E15EB32B2AD}"/>
    <dgm:cxn modelId="{E8ADE004-46F2-40A3-8E0C-14C5D224B823}" type="presOf" srcId="{7468E9DD-E4CA-414E-B9E0-FF1E987EF5AA}" destId="{0FD3299B-D886-4E4D-B2B5-13702221048D}" srcOrd="0" destOrd="0" presId="urn:microsoft.com/office/officeart/2005/8/layout/hList3"/>
    <dgm:cxn modelId="{814F5BF5-8DDD-4093-BDA9-20735B0CA3D1}" type="presOf" srcId="{27389803-20EC-4DDD-938A-AB5AFEE0D606}" destId="{F5700607-C876-4197-8F42-D6468307258A}" srcOrd="0" destOrd="0" presId="urn:microsoft.com/office/officeart/2005/8/layout/hList3"/>
    <dgm:cxn modelId="{52C76813-E0EF-4E1A-8476-E412B06548B6}" type="presOf" srcId="{13C373D3-46D1-46A4-9AD6-C2C29A764D3F}" destId="{B0288BE3-193D-49F7-A71E-9AE8A29BF0CD}" srcOrd="0" destOrd="0" presId="urn:microsoft.com/office/officeart/2005/8/layout/hList3"/>
    <dgm:cxn modelId="{2D642612-6F74-4404-B034-C1C5829403D6}" type="presParOf" srcId="{0FD3299B-D886-4E4D-B2B5-13702221048D}" destId="{F5700607-C876-4197-8F42-D6468307258A}" srcOrd="0" destOrd="0" presId="urn:microsoft.com/office/officeart/2005/8/layout/hList3"/>
    <dgm:cxn modelId="{5B43F893-9CAD-48E7-ABF9-DC4FB9039507}" type="presParOf" srcId="{0FD3299B-D886-4E4D-B2B5-13702221048D}" destId="{37781D31-6E31-449A-AA71-8054C59DC190}" srcOrd="1" destOrd="0" presId="urn:microsoft.com/office/officeart/2005/8/layout/hList3"/>
    <dgm:cxn modelId="{CA42330B-2B21-4143-8EDF-5C55408EC4CE}" type="presParOf" srcId="{37781D31-6E31-449A-AA71-8054C59DC190}" destId="{4E3DDE40-B794-424F-9FAE-A53C28CF481B}" srcOrd="0" destOrd="0" presId="urn:microsoft.com/office/officeart/2005/8/layout/hList3"/>
    <dgm:cxn modelId="{06600982-B87C-43D5-8B25-CBF27A07CD95}" type="presParOf" srcId="{37781D31-6E31-449A-AA71-8054C59DC190}" destId="{7A5C3AF1-D8A3-4B97-8A0F-B7E93CC87B6A}" srcOrd="1" destOrd="0" presId="urn:microsoft.com/office/officeart/2005/8/layout/hList3"/>
    <dgm:cxn modelId="{3E79E6ED-6038-4507-8C0A-BFC1A1F01B11}" type="presParOf" srcId="{37781D31-6E31-449A-AA71-8054C59DC190}" destId="{B0288BE3-193D-49F7-A71E-9AE8A29BF0CD}" srcOrd="2" destOrd="0" presId="urn:microsoft.com/office/officeart/2005/8/layout/hList3"/>
    <dgm:cxn modelId="{BF140944-89A8-45A2-AC2B-3A607EE97E69}" type="presParOf" srcId="{0FD3299B-D886-4E4D-B2B5-13702221048D}" destId="{99409E3E-E070-407A-9B67-09D1E15D995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9684004-6BE8-475A-9E6E-5DAD1EC3AA45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7B54993F-0B86-45D0-9E85-06C9DA2769E0}">
      <dgm:prSet phldrT="[ข้อความ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th-TH" sz="36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5.  </a:t>
          </a:r>
          <a:r>
            <a:rPr lang="th-TH" sz="3200" b="1" u="sng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หน้าที่ในการเก็บรักษารายละเอียดเกี่ยวกับลูกค้า</a:t>
          </a:r>
          <a:r>
            <a:rPr lang="th-TH" sz="32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    (มาตรา 22)</a:t>
          </a:r>
          <a:endParaRPr lang="th-TH" sz="32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C5884B4E-EB79-4DB5-8671-041D6918BA16}" type="parTrans" cxnId="{336278DD-E55B-4AED-9B60-D379141AC2D4}">
      <dgm:prSet/>
      <dgm:spPr/>
      <dgm:t>
        <a:bodyPr/>
        <a:lstStyle/>
        <a:p>
          <a:endParaRPr lang="th-TH"/>
        </a:p>
      </dgm:t>
    </dgm:pt>
    <dgm:pt modelId="{217D23B3-8139-4BAA-86F1-BA1AE39CBF95}" type="sibTrans" cxnId="{336278DD-E55B-4AED-9B60-D379141AC2D4}">
      <dgm:prSet/>
      <dgm:spPr/>
      <dgm:t>
        <a:bodyPr/>
        <a:lstStyle/>
        <a:p>
          <a:endParaRPr lang="th-TH"/>
        </a:p>
      </dgm:t>
    </dgm:pt>
    <dgm:pt modelId="{87862C3F-4113-4C43-B9D3-538D1292CC60}">
      <dgm:prSet phldrT="[ข้อความ]"/>
      <dgm:spPr/>
      <dgm:t>
        <a:bodyPr/>
        <a:lstStyle/>
        <a:p>
          <a:r>
            <a:rPr lang="th-TH" b="1" dirty="0" smtClean="0">
              <a:latin typeface="AngsanaUPC" pitchFamily="18" charset="-34"/>
              <a:cs typeface="AngsanaUPC" pitchFamily="18" charset="-34"/>
            </a:rPr>
            <a:t>1)  การแสดงตนตามมาตรา 20  ให้เก็บรักษาไว้เป็นเวลา 5 ปี นับแต่วันที่มีการปิดบัญชี หรือยุติความสัมพันธ์กับลูกค้า</a:t>
          </a:r>
          <a:endParaRPr lang="th-TH" b="1" dirty="0">
            <a:latin typeface="AngsanaUPC" pitchFamily="18" charset="-34"/>
            <a:cs typeface="AngsanaUPC" pitchFamily="18" charset="-34"/>
          </a:endParaRPr>
        </a:p>
      </dgm:t>
    </dgm:pt>
    <dgm:pt modelId="{C32FF1B1-C299-4BF9-A4ED-06C8BB271E28}" type="parTrans" cxnId="{331BE0FA-AD1F-4EA0-9EA2-6EABFC0AFE1D}">
      <dgm:prSet/>
      <dgm:spPr/>
      <dgm:t>
        <a:bodyPr/>
        <a:lstStyle/>
        <a:p>
          <a:endParaRPr lang="th-TH"/>
        </a:p>
      </dgm:t>
    </dgm:pt>
    <dgm:pt modelId="{FD3F5F53-9012-4782-800A-6A2CFAE06AFC}" type="sibTrans" cxnId="{331BE0FA-AD1F-4EA0-9EA2-6EABFC0AFE1D}">
      <dgm:prSet/>
      <dgm:spPr/>
      <dgm:t>
        <a:bodyPr/>
        <a:lstStyle/>
        <a:p>
          <a:endParaRPr lang="th-TH"/>
        </a:p>
      </dgm:t>
    </dgm:pt>
    <dgm:pt modelId="{DEBEDBC0-BAC1-436E-891C-507620A32EC9}">
      <dgm:prSet phldrT="[ข้อความ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หน้าที่ในการเก็บรักษารายละเอียดเกี่ยวกับการตรวจสอบเพื่อทราบข้อเท็จจริงเกี่ยวกับลูกค้า   (มาตรา  22/1)</a:t>
          </a:r>
          <a:endParaRPr lang="th-TH" sz="28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FF2CF829-106F-4F6F-A5A7-79164E9267E0}" type="parTrans" cxnId="{DA963F0D-D97E-44C2-A6EF-AAB733DB33D9}">
      <dgm:prSet/>
      <dgm:spPr/>
      <dgm:t>
        <a:bodyPr/>
        <a:lstStyle/>
        <a:p>
          <a:endParaRPr lang="th-TH"/>
        </a:p>
      </dgm:t>
    </dgm:pt>
    <dgm:pt modelId="{3F7A10BA-D101-44BB-942E-0EADFBB84711}" type="sibTrans" cxnId="{DA963F0D-D97E-44C2-A6EF-AAB733DB33D9}">
      <dgm:prSet/>
      <dgm:spPr/>
      <dgm:t>
        <a:bodyPr/>
        <a:lstStyle/>
        <a:p>
          <a:endParaRPr lang="th-TH"/>
        </a:p>
      </dgm:t>
    </dgm:pt>
    <dgm:pt modelId="{7C8B3839-1E54-45E8-93F9-1F782B3FD424}">
      <dgm:prSet phldrT="[ข้อความ]"/>
      <dgm:spPr/>
      <dgm:t>
        <a:bodyPr/>
        <a:lstStyle/>
        <a:p>
          <a:r>
            <a:rPr lang="th-TH" b="1" dirty="0" smtClean="0">
              <a:latin typeface="AngsanaUPC" pitchFamily="18" charset="-34"/>
              <a:cs typeface="AngsanaUPC" pitchFamily="18" charset="-34"/>
            </a:rPr>
            <a:t>ให้เก็บรักษาไว้เป็นเวลา 10 ปี นับแต่วันที่มีการปิดบัญชีหรือยุติความสัมพันธ์กับลูกค้า</a:t>
          </a:r>
          <a:endParaRPr lang="th-TH" b="1" dirty="0">
            <a:latin typeface="AngsanaUPC" pitchFamily="18" charset="-34"/>
            <a:cs typeface="AngsanaUPC" pitchFamily="18" charset="-34"/>
          </a:endParaRPr>
        </a:p>
      </dgm:t>
    </dgm:pt>
    <dgm:pt modelId="{0BBCA282-4674-46C2-BDF8-FD4BBD609FD7}" type="parTrans" cxnId="{DC3903DB-79D5-4E15-8F9D-168208179BE6}">
      <dgm:prSet/>
      <dgm:spPr/>
      <dgm:t>
        <a:bodyPr/>
        <a:lstStyle/>
        <a:p>
          <a:endParaRPr lang="th-TH"/>
        </a:p>
      </dgm:t>
    </dgm:pt>
    <dgm:pt modelId="{437D32E6-97BB-4EB4-B60B-386D6B97C38E}" type="sibTrans" cxnId="{DC3903DB-79D5-4E15-8F9D-168208179BE6}">
      <dgm:prSet/>
      <dgm:spPr/>
      <dgm:t>
        <a:bodyPr/>
        <a:lstStyle/>
        <a:p>
          <a:endParaRPr lang="th-TH"/>
        </a:p>
      </dgm:t>
    </dgm:pt>
    <dgm:pt modelId="{5619B640-4E30-441D-8F83-A1C754897ADA}">
      <dgm:prSet phldrT="[ข้อความ]"/>
      <dgm:spPr/>
      <dgm:t>
        <a:bodyPr/>
        <a:lstStyle/>
        <a:p>
          <a:r>
            <a:rPr lang="th-TH" b="1" dirty="0" smtClean="0">
              <a:latin typeface="AngsanaUPC" pitchFamily="18" charset="-34"/>
              <a:cs typeface="AngsanaUPC" pitchFamily="18" charset="-34"/>
            </a:rPr>
            <a:t>2)  การทำธุรกรรมและบันทึกข้อเท็จจริงตามมาตรา 21  เป็นเวลา 5 ปี นับแต่ได้มีการทำธุรกรรม  หรือบันทึกข้อเท็จจริง</a:t>
          </a:r>
          <a:endParaRPr lang="th-TH" b="1" dirty="0">
            <a:latin typeface="AngsanaUPC" pitchFamily="18" charset="-34"/>
            <a:cs typeface="AngsanaUPC" pitchFamily="18" charset="-34"/>
          </a:endParaRPr>
        </a:p>
      </dgm:t>
    </dgm:pt>
    <dgm:pt modelId="{8E092382-42FF-44EF-9A46-017EC7956E9A}" type="parTrans" cxnId="{AE7647DD-FFDA-49EC-8082-4578E4C4AF58}">
      <dgm:prSet/>
      <dgm:spPr/>
      <dgm:t>
        <a:bodyPr/>
        <a:lstStyle/>
        <a:p>
          <a:endParaRPr lang="th-TH"/>
        </a:p>
      </dgm:t>
    </dgm:pt>
    <dgm:pt modelId="{A990FD4B-137B-457B-9CFD-B21806630EAE}" type="sibTrans" cxnId="{AE7647DD-FFDA-49EC-8082-4578E4C4AF58}">
      <dgm:prSet/>
      <dgm:spPr/>
      <dgm:t>
        <a:bodyPr/>
        <a:lstStyle/>
        <a:p>
          <a:endParaRPr lang="th-TH"/>
        </a:p>
      </dgm:t>
    </dgm:pt>
    <dgm:pt modelId="{B4372EB2-1587-4B61-A84B-F404F768F4E0}">
      <dgm:prSet phldrT="[ข้อความ]"/>
      <dgm:spPr/>
      <dgm:t>
        <a:bodyPr/>
        <a:lstStyle/>
        <a:p>
          <a:r>
            <a:rPr lang="th-TH" b="1" dirty="0" smtClean="0">
              <a:latin typeface="AngsanaUPC" pitchFamily="18" charset="-34"/>
              <a:cs typeface="AngsanaUPC" pitchFamily="18" charset="-34"/>
            </a:rPr>
            <a:t>กรณีจำเป็น เลขาธิการ </a:t>
          </a:r>
          <a:r>
            <a:rPr lang="th-TH" b="1" dirty="0" err="1" smtClean="0">
              <a:latin typeface="AngsanaUPC" pitchFamily="18" charset="-34"/>
              <a:cs typeface="AngsanaUPC" pitchFamily="18" charset="-34"/>
            </a:rPr>
            <a:t>ปปง.</a:t>
          </a:r>
          <a:r>
            <a:rPr lang="th-TH" b="1" dirty="0" smtClean="0">
              <a:latin typeface="AngsanaUPC" pitchFamily="18" charset="-34"/>
              <a:cs typeface="AngsanaUPC" pitchFamily="18" charset="-34"/>
            </a:rPr>
            <a:t> อาจมีหนังสือแจ้งให้เก็บรักษาเพิ่มอีก 5 ปี</a:t>
          </a:r>
          <a:endParaRPr lang="th-TH" b="1" dirty="0">
            <a:latin typeface="AngsanaUPC" pitchFamily="18" charset="-34"/>
            <a:cs typeface="AngsanaUPC" pitchFamily="18" charset="-34"/>
          </a:endParaRPr>
        </a:p>
      </dgm:t>
    </dgm:pt>
    <dgm:pt modelId="{F0F1CD50-B6E7-4A70-820C-E5E0A6F0C488}" type="parTrans" cxnId="{502FD241-805D-450E-882A-09AC2CB339FC}">
      <dgm:prSet/>
      <dgm:spPr/>
      <dgm:t>
        <a:bodyPr/>
        <a:lstStyle/>
        <a:p>
          <a:endParaRPr lang="th-TH"/>
        </a:p>
      </dgm:t>
    </dgm:pt>
    <dgm:pt modelId="{895BB9B6-2C27-4192-B63B-A1B02C35176E}" type="sibTrans" cxnId="{502FD241-805D-450E-882A-09AC2CB339FC}">
      <dgm:prSet/>
      <dgm:spPr/>
      <dgm:t>
        <a:bodyPr/>
        <a:lstStyle/>
        <a:p>
          <a:endParaRPr lang="th-TH"/>
        </a:p>
      </dgm:t>
    </dgm:pt>
    <dgm:pt modelId="{975EABB2-BBAD-40A6-8E83-B6411282BC6C}" type="pres">
      <dgm:prSet presAssocID="{99684004-6BE8-475A-9E6E-5DAD1EC3AA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C518B06-B1F4-4529-9713-FE3572CDC9E1}" type="pres">
      <dgm:prSet presAssocID="{7B54993F-0B86-45D0-9E85-06C9DA2769E0}" presName="parentText" presStyleLbl="node1" presStyleIdx="0" presStyleCnt="2" custLinFactNeighborX="-85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AA9AABF-DD36-42B3-8B64-87AA44B1FE35}" type="pres">
      <dgm:prSet presAssocID="{7B54993F-0B86-45D0-9E85-06C9DA2769E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57FAFE0-3662-441B-B62C-1DF18ABE9296}" type="pres">
      <dgm:prSet presAssocID="{DEBEDBC0-BAC1-436E-891C-507620A32EC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E656AFE-98D6-47E3-B79E-E2D0C7CB4219}" type="pres">
      <dgm:prSet presAssocID="{DEBEDBC0-BAC1-436E-891C-507620A32EC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E2F7038-5183-493C-9564-ACF1061A8F33}" type="presOf" srcId="{7C8B3839-1E54-45E8-93F9-1F782B3FD424}" destId="{1E656AFE-98D6-47E3-B79E-E2D0C7CB4219}" srcOrd="0" destOrd="0" presId="urn:microsoft.com/office/officeart/2005/8/layout/vList2"/>
    <dgm:cxn modelId="{336278DD-E55B-4AED-9B60-D379141AC2D4}" srcId="{99684004-6BE8-475A-9E6E-5DAD1EC3AA45}" destId="{7B54993F-0B86-45D0-9E85-06C9DA2769E0}" srcOrd="0" destOrd="0" parTransId="{C5884B4E-EB79-4DB5-8671-041D6918BA16}" sibTransId="{217D23B3-8139-4BAA-86F1-BA1AE39CBF95}"/>
    <dgm:cxn modelId="{502FD241-805D-450E-882A-09AC2CB339FC}" srcId="{DEBEDBC0-BAC1-436E-891C-507620A32EC9}" destId="{B4372EB2-1587-4B61-A84B-F404F768F4E0}" srcOrd="1" destOrd="0" parTransId="{F0F1CD50-B6E7-4A70-820C-E5E0A6F0C488}" sibTransId="{895BB9B6-2C27-4192-B63B-A1B02C35176E}"/>
    <dgm:cxn modelId="{ABBC1670-28B9-4FD2-8F46-20CCAA1A4332}" type="presOf" srcId="{5619B640-4E30-441D-8F83-A1C754897ADA}" destId="{6AA9AABF-DD36-42B3-8B64-87AA44B1FE35}" srcOrd="0" destOrd="1" presId="urn:microsoft.com/office/officeart/2005/8/layout/vList2"/>
    <dgm:cxn modelId="{ACE01718-7E40-4620-9996-BE270222E1C0}" type="presOf" srcId="{DEBEDBC0-BAC1-436E-891C-507620A32EC9}" destId="{C57FAFE0-3662-441B-B62C-1DF18ABE9296}" srcOrd="0" destOrd="0" presId="urn:microsoft.com/office/officeart/2005/8/layout/vList2"/>
    <dgm:cxn modelId="{DC3903DB-79D5-4E15-8F9D-168208179BE6}" srcId="{DEBEDBC0-BAC1-436E-891C-507620A32EC9}" destId="{7C8B3839-1E54-45E8-93F9-1F782B3FD424}" srcOrd="0" destOrd="0" parTransId="{0BBCA282-4674-46C2-BDF8-FD4BBD609FD7}" sibTransId="{437D32E6-97BB-4EB4-B60B-386D6B97C38E}"/>
    <dgm:cxn modelId="{331BE0FA-AD1F-4EA0-9EA2-6EABFC0AFE1D}" srcId="{7B54993F-0B86-45D0-9E85-06C9DA2769E0}" destId="{87862C3F-4113-4C43-B9D3-538D1292CC60}" srcOrd="0" destOrd="0" parTransId="{C32FF1B1-C299-4BF9-A4ED-06C8BB271E28}" sibTransId="{FD3F5F53-9012-4782-800A-6A2CFAE06AFC}"/>
    <dgm:cxn modelId="{CE1ECA65-96CB-4EBB-B910-9EF8FD8CB7DB}" type="presOf" srcId="{99684004-6BE8-475A-9E6E-5DAD1EC3AA45}" destId="{975EABB2-BBAD-40A6-8E83-B6411282BC6C}" srcOrd="0" destOrd="0" presId="urn:microsoft.com/office/officeart/2005/8/layout/vList2"/>
    <dgm:cxn modelId="{AE7647DD-FFDA-49EC-8082-4578E4C4AF58}" srcId="{7B54993F-0B86-45D0-9E85-06C9DA2769E0}" destId="{5619B640-4E30-441D-8F83-A1C754897ADA}" srcOrd="1" destOrd="0" parTransId="{8E092382-42FF-44EF-9A46-017EC7956E9A}" sibTransId="{A990FD4B-137B-457B-9CFD-B21806630EAE}"/>
    <dgm:cxn modelId="{DA963F0D-D97E-44C2-A6EF-AAB733DB33D9}" srcId="{99684004-6BE8-475A-9E6E-5DAD1EC3AA45}" destId="{DEBEDBC0-BAC1-436E-891C-507620A32EC9}" srcOrd="1" destOrd="0" parTransId="{FF2CF829-106F-4F6F-A5A7-79164E9267E0}" sibTransId="{3F7A10BA-D101-44BB-942E-0EADFBB84711}"/>
    <dgm:cxn modelId="{7373283B-F49E-45A4-AD52-FC543CCCA5AD}" type="presOf" srcId="{7B54993F-0B86-45D0-9E85-06C9DA2769E0}" destId="{CC518B06-B1F4-4529-9713-FE3572CDC9E1}" srcOrd="0" destOrd="0" presId="urn:microsoft.com/office/officeart/2005/8/layout/vList2"/>
    <dgm:cxn modelId="{28633874-2139-4087-BD8E-6B6118F13942}" type="presOf" srcId="{B4372EB2-1587-4B61-A84B-F404F768F4E0}" destId="{1E656AFE-98D6-47E3-B79E-E2D0C7CB4219}" srcOrd="0" destOrd="1" presId="urn:microsoft.com/office/officeart/2005/8/layout/vList2"/>
    <dgm:cxn modelId="{F2C1274F-734B-4B47-B6FD-BDEA3B681795}" type="presOf" srcId="{87862C3F-4113-4C43-B9D3-538D1292CC60}" destId="{6AA9AABF-DD36-42B3-8B64-87AA44B1FE35}" srcOrd="0" destOrd="0" presId="urn:microsoft.com/office/officeart/2005/8/layout/vList2"/>
    <dgm:cxn modelId="{2B4A9CA1-C92D-47AC-85E9-21F29A85FD63}" type="presParOf" srcId="{975EABB2-BBAD-40A6-8E83-B6411282BC6C}" destId="{CC518B06-B1F4-4529-9713-FE3572CDC9E1}" srcOrd="0" destOrd="0" presId="urn:microsoft.com/office/officeart/2005/8/layout/vList2"/>
    <dgm:cxn modelId="{9D1057CE-12FA-434C-9B9A-BCB43BEDB93C}" type="presParOf" srcId="{975EABB2-BBAD-40A6-8E83-B6411282BC6C}" destId="{6AA9AABF-DD36-42B3-8B64-87AA44B1FE35}" srcOrd="1" destOrd="0" presId="urn:microsoft.com/office/officeart/2005/8/layout/vList2"/>
    <dgm:cxn modelId="{AE436F6D-6B52-4077-8E74-CBFC0C740F56}" type="presParOf" srcId="{975EABB2-BBAD-40A6-8E83-B6411282BC6C}" destId="{C57FAFE0-3662-441B-B62C-1DF18ABE9296}" srcOrd="2" destOrd="0" presId="urn:microsoft.com/office/officeart/2005/8/layout/vList2"/>
    <dgm:cxn modelId="{266FFFA5-3353-4BF2-99AE-9E54A0649857}" type="presParOf" srcId="{975EABB2-BBAD-40A6-8E83-B6411282BC6C}" destId="{1E656AFE-98D6-47E3-B79E-E2D0C7CB421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49F2A70-CEFC-427E-888A-C5D946E1CD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3260C66-0BBA-4F0A-BBF0-7CC13951F279}" type="pres">
      <dgm:prSet presAssocID="{049F2A70-CEFC-427E-888A-C5D946E1CD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</dgm:ptLst>
  <dgm:cxnLst>
    <dgm:cxn modelId="{BAEC50D3-8681-4A6E-B6BD-0BDC12D5160D}" type="presOf" srcId="{049F2A70-CEFC-427E-888A-C5D946E1CDA9}" destId="{83260C66-0BBA-4F0A-BBF0-7CC13951F279}" srcOrd="0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49F2A70-CEFC-427E-888A-C5D946E1CD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3260C66-0BBA-4F0A-BBF0-7CC13951F279}" type="pres">
      <dgm:prSet presAssocID="{049F2A70-CEFC-427E-888A-C5D946E1CD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</dgm:ptLst>
  <dgm:cxnLst>
    <dgm:cxn modelId="{DCD2E662-72FF-4687-9DF0-BCE0B26B3FC5}" type="presOf" srcId="{049F2A70-CEFC-427E-888A-C5D946E1CDA9}" destId="{83260C66-0BBA-4F0A-BBF0-7CC13951F279}" srcOrd="0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B7B834-B412-4CAA-9F4A-93A73200C73E}" type="doc">
      <dgm:prSet loTypeId="urn:microsoft.com/office/officeart/2009/3/layout/StepUpProcess" loCatId="process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th-TH"/>
        </a:p>
      </dgm:t>
    </dgm:pt>
    <dgm:pt modelId="{0A7C8F35-8FCE-4217-96C9-ED53AF2E9585}">
      <dgm:prSet phldrT="[Text]" custT="1"/>
      <dgm:spPr/>
      <dgm:t>
        <a:bodyPr/>
        <a:lstStyle/>
        <a:p>
          <a:r>
            <a:rPr lang="th-TH" sz="2200" b="1" dirty="0" smtClean="0">
              <a:latin typeface="Cordia New" pitchFamily="34" charset="-34"/>
              <a:cs typeface="Cordia New" pitchFamily="34" charset="-34"/>
            </a:rPr>
            <a:t>เสนอรายละเอียดเกี่ยวกับวิทยากร หลักสูตรฝึกอบรม วิธีการฝึกอบรม ระยะเวลาของการฝึกอบรม วิธีการวัดผลและติดตามประเมินผล เพื่อขอความเห็นชอบ</a:t>
          </a:r>
        </a:p>
      </dgm:t>
    </dgm:pt>
    <dgm:pt modelId="{CDD34344-0E22-4B90-BCAD-C3C766AB9F1E}" type="parTrans" cxnId="{D8F6FE87-474A-4C3C-B6C2-47F4F1BB48D4}">
      <dgm:prSet/>
      <dgm:spPr/>
      <dgm:t>
        <a:bodyPr/>
        <a:lstStyle/>
        <a:p>
          <a:endParaRPr lang="th-TH" b="1"/>
        </a:p>
      </dgm:t>
    </dgm:pt>
    <dgm:pt modelId="{713E3CFE-AA75-45FB-8DFA-A69F883CF13D}" type="sibTrans" cxnId="{D8F6FE87-474A-4C3C-B6C2-47F4F1BB48D4}">
      <dgm:prSet/>
      <dgm:spPr/>
      <dgm:t>
        <a:bodyPr/>
        <a:lstStyle/>
        <a:p>
          <a:endParaRPr lang="th-TH" b="1"/>
        </a:p>
      </dgm:t>
    </dgm:pt>
    <dgm:pt modelId="{58FD0148-09A3-48CE-8D8D-BD282B407494}">
      <dgm:prSet phldrT="[Text]" custT="1"/>
      <dgm:spPr/>
      <dgm:t>
        <a:bodyPr/>
        <a:lstStyle/>
        <a:p>
          <a:r>
            <a:rPr lang="th-TH" sz="2200" b="1" dirty="0" smtClean="0">
              <a:latin typeface="Cordia New" pitchFamily="34" charset="-34"/>
              <a:cs typeface="Cordia New" pitchFamily="34" charset="-34"/>
            </a:rPr>
            <a:t>วิทยากร อย่างน้อย 1 คน ต้องมีความรู้ความเชี่ยวชาญด้านเศรษฐศาสตร์ การเงิน การคลัง หรือกฎหมายในระดับไม่ต่ำกว่าปริญญาโท + มีความรู้ ความเชี่ยวชาญ ด้าน ปปง. + ประสบการณ์ไม่น้อยกว่า 5 ปี</a:t>
          </a:r>
          <a:endParaRPr lang="th-TH" sz="2200" b="1" dirty="0">
            <a:latin typeface="Cordia New" pitchFamily="34" charset="-34"/>
            <a:cs typeface="Cordia New" pitchFamily="34" charset="-34"/>
          </a:endParaRPr>
        </a:p>
      </dgm:t>
    </dgm:pt>
    <dgm:pt modelId="{A64B36BD-25C0-4C2E-8D20-1ED7C760E37A}" type="parTrans" cxnId="{2314B386-F63C-402C-AE56-CEF7A9FECA81}">
      <dgm:prSet/>
      <dgm:spPr/>
      <dgm:t>
        <a:bodyPr/>
        <a:lstStyle/>
        <a:p>
          <a:endParaRPr lang="th-TH" b="1"/>
        </a:p>
      </dgm:t>
    </dgm:pt>
    <dgm:pt modelId="{7549964A-8FB1-4882-A05B-FA7F9504ED56}" type="sibTrans" cxnId="{2314B386-F63C-402C-AE56-CEF7A9FECA81}">
      <dgm:prSet/>
      <dgm:spPr/>
      <dgm:t>
        <a:bodyPr/>
        <a:lstStyle/>
        <a:p>
          <a:endParaRPr lang="th-TH" b="1"/>
        </a:p>
      </dgm:t>
    </dgm:pt>
    <dgm:pt modelId="{F727788E-4891-4934-9DBF-B81F4FAF28CD}">
      <dgm:prSet phldrT="[Text]" custT="1"/>
      <dgm:spPr/>
      <dgm:t>
        <a:bodyPr/>
        <a:lstStyle/>
        <a:p>
          <a:r>
            <a:rPr lang="th-TH" sz="2200" b="1" dirty="0" smtClean="0">
              <a:latin typeface="Cordia New" pitchFamily="34" charset="-34"/>
              <a:cs typeface="Cordia New" pitchFamily="34" charset="-34"/>
            </a:rPr>
            <a:t>หลักสูตรฝึกอบรมอย่างน้อยต้องประกอบด้วย กฎหมาย ปปง. , กฎหมาย ปกร. , มาตรฐานสากลฯ และ หมวดวิชาความรู้อื่นที่สำนักงานเห็นว่าจำเป็น</a:t>
          </a:r>
          <a:endParaRPr lang="th-TH" sz="2200" b="1" dirty="0">
            <a:latin typeface="Cordia New" pitchFamily="34" charset="-34"/>
            <a:cs typeface="Cordia New" pitchFamily="34" charset="-34"/>
          </a:endParaRPr>
        </a:p>
      </dgm:t>
    </dgm:pt>
    <dgm:pt modelId="{3B649435-7992-4C98-9328-213428FE867A}" type="parTrans" cxnId="{F065EE12-6392-404D-AAE9-ECB032C18073}">
      <dgm:prSet/>
      <dgm:spPr/>
      <dgm:t>
        <a:bodyPr/>
        <a:lstStyle/>
        <a:p>
          <a:endParaRPr lang="th-TH" b="1"/>
        </a:p>
      </dgm:t>
    </dgm:pt>
    <dgm:pt modelId="{E72713A5-382B-4D18-9A2B-984E8F8F23C9}" type="sibTrans" cxnId="{F065EE12-6392-404D-AAE9-ECB032C18073}">
      <dgm:prSet/>
      <dgm:spPr/>
      <dgm:t>
        <a:bodyPr/>
        <a:lstStyle/>
        <a:p>
          <a:endParaRPr lang="th-TH" b="1"/>
        </a:p>
      </dgm:t>
    </dgm:pt>
    <dgm:pt modelId="{C7AFC8A0-48BA-4122-BEB2-DFFA73404A87}" type="pres">
      <dgm:prSet presAssocID="{1CB7B834-B412-4CAA-9F4A-93A73200C73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D2FC39E8-4D00-45B2-9BC3-510A0FEC20B3}" type="pres">
      <dgm:prSet presAssocID="{0A7C8F35-8FCE-4217-96C9-ED53AF2E9585}" presName="composite" presStyleCnt="0"/>
      <dgm:spPr/>
    </dgm:pt>
    <dgm:pt modelId="{5D8114E4-4372-44CD-8BF2-C323D4E40512}" type="pres">
      <dgm:prSet presAssocID="{0A7C8F35-8FCE-4217-96C9-ED53AF2E9585}" presName="LShape" presStyleLbl="alignNode1" presStyleIdx="0" presStyleCnt="5"/>
      <dgm:spPr/>
    </dgm:pt>
    <dgm:pt modelId="{B6BA9CC3-0BA7-4781-B9B1-AE9E1E9ECF51}" type="pres">
      <dgm:prSet presAssocID="{0A7C8F35-8FCE-4217-96C9-ED53AF2E958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B33E938-CC8D-4E41-B514-949DB4D3D808}" type="pres">
      <dgm:prSet presAssocID="{0A7C8F35-8FCE-4217-96C9-ED53AF2E9585}" presName="Triangle" presStyleLbl="alignNode1" presStyleIdx="1" presStyleCnt="5"/>
      <dgm:spPr/>
    </dgm:pt>
    <dgm:pt modelId="{70AA27B3-610D-4068-9FD7-55C93F276B2A}" type="pres">
      <dgm:prSet presAssocID="{713E3CFE-AA75-45FB-8DFA-A69F883CF13D}" presName="sibTrans" presStyleCnt="0"/>
      <dgm:spPr/>
    </dgm:pt>
    <dgm:pt modelId="{FB598DB1-D045-4B96-8ACE-9E20D084C499}" type="pres">
      <dgm:prSet presAssocID="{713E3CFE-AA75-45FB-8DFA-A69F883CF13D}" presName="space" presStyleCnt="0"/>
      <dgm:spPr/>
    </dgm:pt>
    <dgm:pt modelId="{2662F715-2D68-4072-A307-985E9B31CD2A}" type="pres">
      <dgm:prSet presAssocID="{58FD0148-09A3-48CE-8D8D-BD282B407494}" presName="composite" presStyleCnt="0"/>
      <dgm:spPr/>
    </dgm:pt>
    <dgm:pt modelId="{B4EF6A56-64B0-4B60-BE0A-F9057BE08172}" type="pres">
      <dgm:prSet presAssocID="{58FD0148-09A3-48CE-8D8D-BD282B407494}" presName="LShape" presStyleLbl="alignNode1" presStyleIdx="2" presStyleCnt="5"/>
      <dgm:spPr/>
    </dgm:pt>
    <dgm:pt modelId="{7F2E5DE5-ECF4-4C01-B16D-28C84713A875}" type="pres">
      <dgm:prSet presAssocID="{58FD0148-09A3-48CE-8D8D-BD282B407494}" presName="ParentText" presStyleLbl="revTx" presStyleIdx="1" presStyleCnt="3" custScaleX="105826" custScaleY="139625" custLinFactNeighborX="2304" custLinFactNeighborY="20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8C7E2B-C639-4512-948C-77AD41AE0C0B}" type="pres">
      <dgm:prSet presAssocID="{58FD0148-09A3-48CE-8D8D-BD282B407494}" presName="Triangle" presStyleLbl="alignNode1" presStyleIdx="3" presStyleCnt="5"/>
      <dgm:spPr/>
    </dgm:pt>
    <dgm:pt modelId="{4AC916EF-70D7-4C30-B534-D4BEF7CA5166}" type="pres">
      <dgm:prSet presAssocID="{7549964A-8FB1-4882-A05B-FA7F9504ED56}" presName="sibTrans" presStyleCnt="0"/>
      <dgm:spPr/>
    </dgm:pt>
    <dgm:pt modelId="{6BF3CFA1-21D9-4EF5-9809-9CAF220AE5F4}" type="pres">
      <dgm:prSet presAssocID="{7549964A-8FB1-4882-A05B-FA7F9504ED56}" presName="space" presStyleCnt="0"/>
      <dgm:spPr/>
    </dgm:pt>
    <dgm:pt modelId="{F9B52C39-044D-46B4-ADCA-A1534C12953F}" type="pres">
      <dgm:prSet presAssocID="{F727788E-4891-4934-9DBF-B81F4FAF28CD}" presName="composite" presStyleCnt="0"/>
      <dgm:spPr/>
    </dgm:pt>
    <dgm:pt modelId="{16FC17E5-9294-4C26-AD3A-49BF2C6CBE77}" type="pres">
      <dgm:prSet presAssocID="{F727788E-4891-4934-9DBF-B81F4FAF28CD}" presName="LShape" presStyleLbl="alignNode1" presStyleIdx="4" presStyleCnt="5"/>
      <dgm:spPr/>
    </dgm:pt>
    <dgm:pt modelId="{158AB2E3-CCC9-43F0-97F2-841C86C72EC9}" type="pres">
      <dgm:prSet presAssocID="{F727788E-4891-4934-9DBF-B81F4FAF28CD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8F6FE87-474A-4C3C-B6C2-47F4F1BB48D4}" srcId="{1CB7B834-B412-4CAA-9F4A-93A73200C73E}" destId="{0A7C8F35-8FCE-4217-96C9-ED53AF2E9585}" srcOrd="0" destOrd="0" parTransId="{CDD34344-0E22-4B90-BCAD-C3C766AB9F1E}" sibTransId="{713E3CFE-AA75-45FB-8DFA-A69F883CF13D}"/>
    <dgm:cxn modelId="{F065EE12-6392-404D-AAE9-ECB032C18073}" srcId="{1CB7B834-B412-4CAA-9F4A-93A73200C73E}" destId="{F727788E-4891-4934-9DBF-B81F4FAF28CD}" srcOrd="2" destOrd="0" parTransId="{3B649435-7992-4C98-9328-213428FE867A}" sibTransId="{E72713A5-382B-4D18-9A2B-984E8F8F23C9}"/>
    <dgm:cxn modelId="{2314B386-F63C-402C-AE56-CEF7A9FECA81}" srcId="{1CB7B834-B412-4CAA-9F4A-93A73200C73E}" destId="{58FD0148-09A3-48CE-8D8D-BD282B407494}" srcOrd="1" destOrd="0" parTransId="{A64B36BD-25C0-4C2E-8D20-1ED7C760E37A}" sibTransId="{7549964A-8FB1-4882-A05B-FA7F9504ED56}"/>
    <dgm:cxn modelId="{2388EF8C-8F0D-4C88-8BEA-60ED1DD72675}" type="presOf" srcId="{1CB7B834-B412-4CAA-9F4A-93A73200C73E}" destId="{C7AFC8A0-48BA-4122-BEB2-DFFA73404A87}" srcOrd="0" destOrd="0" presId="urn:microsoft.com/office/officeart/2009/3/layout/StepUpProcess"/>
    <dgm:cxn modelId="{5C1347B3-B77F-49D0-87B7-66A80C506197}" type="presOf" srcId="{58FD0148-09A3-48CE-8D8D-BD282B407494}" destId="{7F2E5DE5-ECF4-4C01-B16D-28C84713A875}" srcOrd="0" destOrd="0" presId="urn:microsoft.com/office/officeart/2009/3/layout/StepUpProcess"/>
    <dgm:cxn modelId="{D77A6B07-A0D6-4A20-B0AB-6F11D24EC21B}" type="presOf" srcId="{0A7C8F35-8FCE-4217-96C9-ED53AF2E9585}" destId="{B6BA9CC3-0BA7-4781-B9B1-AE9E1E9ECF51}" srcOrd="0" destOrd="0" presId="urn:microsoft.com/office/officeart/2009/3/layout/StepUpProcess"/>
    <dgm:cxn modelId="{F269713E-24C0-40F1-B12B-764C42FC0FB4}" type="presOf" srcId="{F727788E-4891-4934-9DBF-B81F4FAF28CD}" destId="{158AB2E3-CCC9-43F0-97F2-841C86C72EC9}" srcOrd="0" destOrd="0" presId="urn:microsoft.com/office/officeart/2009/3/layout/StepUpProcess"/>
    <dgm:cxn modelId="{8E919A48-E260-43EB-B857-7835583A0457}" type="presParOf" srcId="{C7AFC8A0-48BA-4122-BEB2-DFFA73404A87}" destId="{D2FC39E8-4D00-45B2-9BC3-510A0FEC20B3}" srcOrd="0" destOrd="0" presId="urn:microsoft.com/office/officeart/2009/3/layout/StepUpProcess"/>
    <dgm:cxn modelId="{C432527B-C479-45A1-824F-5EAA80BBA62E}" type="presParOf" srcId="{D2FC39E8-4D00-45B2-9BC3-510A0FEC20B3}" destId="{5D8114E4-4372-44CD-8BF2-C323D4E40512}" srcOrd="0" destOrd="0" presId="urn:microsoft.com/office/officeart/2009/3/layout/StepUpProcess"/>
    <dgm:cxn modelId="{05E4F3F8-8631-408E-91A0-E8B36E328FB6}" type="presParOf" srcId="{D2FC39E8-4D00-45B2-9BC3-510A0FEC20B3}" destId="{B6BA9CC3-0BA7-4781-B9B1-AE9E1E9ECF51}" srcOrd="1" destOrd="0" presId="urn:microsoft.com/office/officeart/2009/3/layout/StepUpProcess"/>
    <dgm:cxn modelId="{DB710B0E-C3AB-418E-918E-08A9D7C035EE}" type="presParOf" srcId="{D2FC39E8-4D00-45B2-9BC3-510A0FEC20B3}" destId="{2B33E938-CC8D-4E41-B514-949DB4D3D808}" srcOrd="2" destOrd="0" presId="urn:microsoft.com/office/officeart/2009/3/layout/StepUpProcess"/>
    <dgm:cxn modelId="{ABE7AB3A-BF28-4D7A-8952-8B73E84E7CA3}" type="presParOf" srcId="{C7AFC8A0-48BA-4122-BEB2-DFFA73404A87}" destId="{70AA27B3-610D-4068-9FD7-55C93F276B2A}" srcOrd="1" destOrd="0" presId="urn:microsoft.com/office/officeart/2009/3/layout/StepUpProcess"/>
    <dgm:cxn modelId="{50301E45-3DF7-4BD1-864D-6E0609770E06}" type="presParOf" srcId="{70AA27B3-610D-4068-9FD7-55C93F276B2A}" destId="{FB598DB1-D045-4B96-8ACE-9E20D084C499}" srcOrd="0" destOrd="0" presId="urn:microsoft.com/office/officeart/2009/3/layout/StepUpProcess"/>
    <dgm:cxn modelId="{DF9B644D-BA8A-4A0B-B36C-44F645FFE1D1}" type="presParOf" srcId="{C7AFC8A0-48BA-4122-BEB2-DFFA73404A87}" destId="{2662F715-2D68-4072-A307-985E9B31CD2A}" srcOrd="2" destOrd="0" presId="urn:microsoft.com/office/officeart/2009/3/layout/StepUpProcess"/>
    <dgm:cxn modelId="{288A9917-5B34-4415-B384-03CCEDBBEAD5}" type="presParOf" srcId="{2662F715-2D68-4072-A307-985E9B31CD2A}" destId="{B4EF6A56-64B0-4B60-BE0A-F9057BE08172}" srcOrd="0" destOrd="0" presId="urn:microsoft.com/office/officeart/2009/3/layout/StepUpProcess"/>
    <dgm:cxn modelId="{0899EAE1-2B37-4E28-ADA3-5F9F5FC270A1}" type="presParOf" srcId="{2662F715-2D68-4072-A307-985E9B31CD2A}" destId="{7F2E5DE5-ECF4-4C01-B16D-28C84713A875}" srcOrd="1" destOrd="0" presId="urn:microsoft.com/office/officeart/2009/3/layout/StepUpProcess"/>
    <dgm:cxn modelId="{D4D67901-10C0-492A-B84A-FFD977A45D3F}" type="presParOf" srcId="{2662F715-2D68-4072-A307-985E9B31CD2A}" destId="{ED8C7E2B-C639-4512-948C-77AD41AE0C0B}" srcOrd="2" destOrd="0" presId="urn:microsoft.com/office/officeart/2009/3/layout/StepUpProcess"/>
    <dgm:cxn modelId="{4EEE91F8-C101-457B-A2C6-021B95A58255}" type="presParOf" srcId="{C7AFC8A0-48BA-4122-BEB2-DFFA73404A87}" destId="{4AC916EF-70D7-4C30-B534-D4BEF7CA5166}" srcOrd="3" destOrd="0" presId="urn:microsoft.com/office/officeart/2009/3/layout/StepUpProcess"/>
    <dgm:cxn modelId="{BB47066B-4CD6-44A1-BE32-D938433B04AB}" type="presParOf" srcId="{4AC916EF-70D7-4C30-B534-D4BEF7CA5166}" destId="{6BF3CFA1-21D9-4EF5-9809-9CAF220AE5F4}" srcOrd="0" destOrd="0" presId="urn:microsoft.com/office/officeart/2009/3/layout/StepUpProcess"/>
    <dgm:cxn modelId="{FA1358E9-BDA3-4494-9CBF-D2FABBA2235A}" type="presParOf" srcId="{C7AFC8A0-48BA-4122-BEB2-DFFA73404A87}" destId="{F9B52C39-044D-46B4-ADCA-A1534C12953F}" srcOrd="4" destOrd="0" presId="urn:microsoft.com/office/officeart/2009/3/layout/StepUpProcess"/>
    <dgm:cxn modelId="{71BD769D-9B08-4F2D-AD1C-36034F87E308}" type="presParOf" srcId="{F9B52C39-044D-46B4-ADCA-A1534C12953F}" destId="{16FC17E5-9294-4C26-AD3A-49BF2C6CBE77}" srcOrd="0" destOrd="0" presId="urn:microsoft.com/office/officeart/2009/3/layout/StepUpProcess"/>
    <dgm:cxn modelId="{D99F51C9-21AF-422E-923B-27828525F043}" type="presParOf" srcId="{F9B52C39-044D-46B4-ADCA-A1534C12953F}" destId="{158AB2E3-CCC9-43F0-97F2-841C86C72EC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93486D6-4B3F-4698-AFDD-DD83ADD36D4C}" type="doc">
      <dgm:prSet loTypeId="urn:microsoft.com/office/officeart/2011/layout/ConvergingText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3B5F8271-044A-45B1-A9DB-99DC71C3A366}">
      <dgm:prSet phldrT="[Text]" custT="1"/>
      <dgm:spPr/>
      <dgm:t>
        <a:bodyPr/>
        <a:lstStyle/>
        <a:p>
          <a:r>
            <a:rPr lang="th-TH" sz="2400" b="1" dirty="0" smtClean="0">
              <a:latin typeface="Cordia New" pitchFamily="34" charset="-34"/>
              <a:cs typeface="Cordia New" pitchFamily="34" charset="-34"/>
            </a:rPr>
            <a:t>อบรมและสอบวัดผล ครั้งแรก และทบทวนทุก   2 ปี</a:t>
          </a:r>
          <a:endParaRPr lang="th-TH" sz="2400" b="1" dirty="0">
            <a:latin typeface="Cordia New" pitchFamily="34" charset="-34"/>
            <a:cs typeface="Cordia New" pitchFamily="34" charset="-34"/>
          </a:endParaRPr>
        </a:p>
      </dgm:t>
    </dgm:pt>
    <dgm:pt modelId="{69F47027-F90D-4B47-BEFD-51E2FB6B5BEB}" type="parTrans" cxnId="{AD3540BD-F74F-4F7C-9639-D11481EB1C69}">
      <dgm:prSet/>
      <dgm:spPr/>
      <dgm:t>
        <a:bodyPr/>
        <a:lstStyle/>
        <a:p>
          <a:endParaRPr lang="th-TH" sz="2400">
            <a:latin typeface="Cordia New" pitchFamily="34" charset="-34"/>
            <a:cs typeface="Cordia New" pitchFamily="34" charset="-34"/>
          </a:endParaRPr>
        </a:p>
      </dgm:t>
    </dgm:pt>
    <dgm:pt modelId="{06EC65DE-B442-4083-B81E-0C72454147DC}" type="sibTrans" cxnId="{AD3540BD-F74F-4F7C-9639-D11481EB1C69}">
      <dgm:prSet/>
      <dgm:spPr/>
      <dgm:t>
        <a:bodyPr/>
        <a:lstStyle/>
        <a:p>
          <a:endParaRPr lang="th-TH" sz="2400">
            <a:latin typeface="Cordia New" pitchFamily="34" charset="-34"/>
            <a:cs typeface="Cordia New" pitchFamily="34" charset="-34"/>
          </a:endParaRPr>
        </a:p>
      </dgm:t>
    </dgm:pt>
    <dgm:pt modelId="{F95E9E9F-DE55-4BE1-ABE5-FE77BA81D639}">
      <dgm:prSet phldrT="[Text]" custT="1"/>
      <dgm:spPr/>
      <dgm:t>
        <a:bodyPr/>
        <a:lstStyle/>
        <a:p>
          <a:r>
            <a:rPr lang="th-TH" sz="2400" dirty="0" smtClean="0">
              <a:latin typeface="Cordia New" pitchFamily="34" charset="-34"/>
              <a:cs typeface="Cordia New" pitchFamily="34" charset="-34"/>
            </a:rPr>
            <a:t>เจ้าหน้าที่ที่จัดทำรายงานหรือควบคุมการรายงาน</a:t>
          </a:r>
          <a:endParaRPr lang="th-TH" sz="2400" dirty="0">
            <a:latin typeface="Cordia New" pitchFamily="34" charset="-34"/>
            <a:cs typeface="Cordia New" pitchFamily="34" charset="-34"/>
          </a:endParaRPr>
        </a:p>
      </dgm:t>
    </dgm:pt>
    <dgm:pt modelId="{2A7AE4C1-4DBE-4C7F-9129-66C4D95A739A}" type="parTrans" cxnId="{957D60F0-C0F6-473E-BBD1-BC0F66FBFE56}">
      <dgm:prSet/>
      <dgm:spPr/>
      <dgm:t>
        <a:bodyPr/>
        <a:lstStyle/>
        <a:p>
          <a:endParaRPr lang="th-TH" sz="2400">
            <a:latin typeface="Cordia New" pitchFamily="34" charset="-34"/>
            <a:cs typeface="Cordia New" pitchFamily="34" charset="-34"/>
          </a:endParaRPr>
        </a:p>
      </dgm:t>
    </dgm:pt>
    <dgm:pt modelId="{F7012E1B-AD65-408B-A2BE-E8CAD1852996}" type="sibTrans" cxnId="{957D60F0-C0F6-473E-BBD1-BC0F66FBFE56}">
      <dgm:prSet/>
      <dgm:spPr/>
      <dgm:t>
        <a:bodyPr/>
        <a:lstStyle/>
        <a:p>
          <a:endParaRPr lang="th-TH" sz="2400">
            <a:latin typeface="Cordia New" pitchFamily="34" charset="-34"/>
            <a:cs typeface="Cordia New" pitchFamily="34" charset="-34"/>
          </a:endParaRPr>
        </a:p>
      </dgm:t>
    </dgm:pt>
    <dgm:pt modelId="{3ED1111E-594E-4A1A-B067-AAEF33AD7D99}">
      <dgm:prSet phldrT="[Text]" custT="1"/>
      <dgm:spPr/>
      <dgm:t>
        <a:bodyPr/>
        <a:lstStyle/>
        <a:p>
          <a:r>
            <a:rPr lang="th-TH" sz="2400" dirty="0" smtClean="0">
              <a:latin typeface="Cordia New" pitchFamily="34" charset="-34"/>
              <a:cs typeface="Cordia New" pitchFamily="34" charset="-34"/>
            </a:rPr>
            <a:t>เจ้าหน้าที่ที่จัดให้ลูกค้าแสดงตนและตรวจสอบเพื่อทราบข้อเท็จจริงเกี่ยวกับลูกค้า</a:t>
          </a:r>
          <a:endParaRPr lang="th-TH" sz="2400" dirty="0">
            <a:latin typeface="Cordia New" pitchFamily="34" charset="-34"/>
            <a:cs typeface="Cordia New" pitchFamily="34" charset="-34"/>
          </a:endParaRPr>
        </a:p>
      </dgm:t>
    </dgm:pt>
    <dgm:pt modelId="{7D1325FE-6CD4-44BD-AE1F-AA6E2E4FDE64}" type="parTrans" cxnId="{B65C789A-E49E-4C93-ADDD-12B0FE1555ED}">
      <dgm:prSet/>
      <dgm:spPr/>
      <dgm:t>
        <a:bodyPr/>
        <a:lstStyle/>
        <a:p>
          <a:endParaRPr lang="th-TH" sz="2400">
            <a:latin typeface="Cordia New" pitchFamily="34" charset="-34"/>
            <a:cs typeface="Cordia New" pitchFamily="34" charset="-34"/>
          </a:endParaRPr>
        </a:p>
      </dgm:t>
    </dgm:pt>
    <dgm:pt modelId="{6E9D1F9D-6B5E-4EF4-8E6D-B8DCCC015B68}" type="sibTrans" cxnId="{B65C789A-E49E-4C93-ADDD-12B0FE1555ED}">
      <dgm:prSet/>
      <dgm:spPr/>
      <dgm:t>
        <a:bodyPr/>
        <a:lstStyle/>
        <a:p>
          <a:endParaRPr lang="th-TH" sz="2400">
            <a:latin typeface="Cordia New" pitchFamily="34" charset="-34"/>
            <a:cs typeface="Cordia New" pitchFamily="34" charset="-34"/>
          </a:endParaRPr>
        </a:p>
      </dgm:t>
    </dgm:pt>
    <dgm:pt modelId="{0F79902D-4672-48F7-B146-6D7894E5B924}" type="pres">
      <dgm:prSet presAssocID="{693486D6-4B3F-4698-AFDD-DD83ADD36D4C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7872A4D8-3591-4E83-8CA7-94E86DF49701}" type="pres">
      <dgm:prSet presAssocID="{3B5F8271-044A-45B1-A9DB-99DC71C3A366}" presName="composite" presStyleCnt="0"/>
      <dgm:spPr/>
      <dgm:t>
        <a:bodyPr/>
        <a:lstStyle/>
        <a:p>
          <a:endParaRPr lang="th-TH"/>
        </a:p>
      </dgm:t>
    </dgm:pt>
    <dgm:pt modelId="{2D5BDCD9-1DA4-4FC7-AC46-CE9CF54AB1B4}" type="pres">
      <dgm:prSet presAssocID="{3B5F8271-044A-45B1-A9DB-99DC71C3A366}" presName="ParentAccent1" presStyleLbl="alignNode1" presStyleIdx="0" presStyleCnt="27"/>
      <dgm:spPr/>
      <dgm:t>
        <a:bodyPr/>
        <a:lstStyle/>
        <a:p>
          <a:endParaRPr lang="th-TH"/>
        </a:p>
      </dgm:t>
    </dgm:pt>
    <dgm:pt modelId="{4D793D1E-1718-4215-801A-5143CA8FA4DD}" type="pres">
      <dgm:prSet presAssocID="{3B5F8271-044A-45B1-A9DB-99DC71C3A366}" presName="ParentAccent2" presStyleLbl="alignNode1" presStyleIdx="1" presStyleCnt="27"/>
      <dgm:spPr/>
      <dgm:t>
        <a:bodyPr/>
        <a:lstStyle/>
        <a:p>
          <a:endParaRPr lang="th-TH"/>
        </a:p>
      </dgm:t>
    </dgm:pt>
    <dgm:pt modelId="{D63F5FF5-08B7-44DA-97CF-74E14DFB1ED3}" type="pres">
      <dgm:prSet presAssocID="{3B5F8271-044A-45B1-A9DB-99DC71C3A366}" presName="ParentAccent3" presStyleLbl="alignNode1" presStyleIdx="2" presStyleCnt="27"/>
      <dgm:spPr/>
      <dgm:t>
        <a:bodyPr/>
        <a:lstStyle/>
        <a:p>
          <a:endParaRPr lang="th-TH"/>
        </a:p>
      </dgm:t>
    </dgm:pt>
    <dgm:pt modelId="{153BA1E5-B773-4DAC-81ED-E2178D95EE87}" type="pres">
      <dgm:prSet presAssocID="{3B5F8271-044A-45B1-A9DB-99DC71C3A366}" presName="ParentAccent4" presStyleLbl="alignNode1" presStyleIdx="3" presStyleCnt="27"/>
      <dgm:spPr/>
      <dgm:t>
        <a:bodyPr/>
        <a:lstStyle/>
        <a:p>
          <a:endParaRPr lang="th-TH"/>
        </a:p>
      </dgm:t>
    </dgm:pt>
    <dgm:pt modelId="{007DBF38-2405-4DEF-AFEA-3DF19F3AE00E}" type="pres">
      <dgm:prSet presAssocID="{3B5F8271-044A-45B1-A9DB-99DC71C3A366}" presName="ParentAccent5" presStyleLbl="alignNode1" presStyleIdx="4" presStyleCnt="27"/>
      <dgm:spPr/>
      <dgm:t>
        <a:bodyPr/>
        <a:lstStyle/>
        <a:p>
          <a:endParaRPr lang="th-TH"/>
        </a:p>
      </dgm:t>
    </dgm:pt>
    <dgm:pt modelId="{F16C09D6-6226-496E-9283-151FC6EE6784}" type="pres">
      <dgm:prSet presAssocID="{3B5F8271-044A-45B1-A9DB-99DC71C3A366}" presName="ParentAccent6" presStyleLbl="alignNode1" presStyleIdx="5" presStyleCnt="27"/>
      <dgm:spPr/>
      <dgm:t>
        <a:bodyPr/>
        <a:lstStyle/>
        <a:p>
          <a:endParaRPr lang="th-TH"/>
        </a:p>
      </dgm:t>
    </dgm:pt>
    <dgm:pt modelId="{B12F3021-5E14-4ADE-9CBA-519DC693FEEA}" type="pres">
      <dgm:prSet presAssocID="{3B5F8271-044A-45B1-A9DB-99DC71C3A366}" presName="ParentAccent7" presStyleLbl="alignNode1" presStyleIdx="6" presStyleCnt="27"/>
      <dgm:spPr/>
      <dgm:t>
        <a:bodyPr/>
        <a:lstStyle/>
        <a:p>
          <a:endParaRPr lang="th-TH"/>
        </a:p>
      </dgm:t>
    </dgm:pt>
    <dgm:pt modelId="{ED085974-FC6D-43BC-BF0E-70D28D334C6B}" type="pres">
      <dgm:prSet presAssocID="{3B5F8271-044A-45B1-A9DB-99DC71C3A366}" presName="ParentAccent8" presStyleLbl="alignNode1" presStyleIdx="7" presStyleCnt="27"/>
      <dgm:spPr/>
      <dgm:t>
        <a:bodyPr/>
        <a:lstStyle/>
        <a:p>
          <a:endParaRPr lang="th-TH"/>
        </a:p>
      </dgm:t>
    </dgm:pt>
    <dgm:pt modelId="{A76DB3DC-1E09-4761-9912-C59398F6AD7F}" type="pres">
      <dgm:prSet presAssocID="{3B5F8271-044A-45B1-A9DB-99DC71C3A366}" presName="ParentAccent9" presStyleLbl="alignNode1" presStyleIdx="8" presStyleCnt="27"/>
      <dgm:spPr/>
      <dgm:t>
        <a:bodyPr/>
        <a:lstStyle/>
        <a:p>
          <a:endParaRPr lang="th-TH"/>
        </a:p>
      </dgm:t>
    </dgm:pt>
    <dgm:pt modelId="{9E8993A3-137A-4B89-AF8C-922CD6CFA591}" type="pres">
      <dgm:prSet presAssocID="{3B5F8271-044A-45B1-A9DB-99DC71C3A366}" presName="ParentAccent10" presStyleLbl="alignNode1" presStyleIdx="9" presStyleCnt="27"/>
      <dgm:spPr/>
      <dgm:t>
        <a:bodyPr/>
        <a:lstStyle/>
        <a:p>
          <a:endParaRPr lang="th-TH"/>
        </a:p>
      </dgm:t>
    </dgm:pt>
    <dgm:pt modelId="{D14D80C4-8617-477E-837A-3F78779AA200}" type="pres">
      <dgm:prSet presAssocID="{3B5F8271-044A-45B1-A9DB-99DC71C3A366}" presName="Parent" presStyleLbl="alignNode1" presStyleIdx="10" presStyleCnt="27" custScaleX="106349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3BE2B15-758D-449B-96E2-1C19D10C66E6}" type="pres">
      <dgm:prSet presAssocID="{F95E9E9F-DE55-4BE1-ABE5-FE77BA81D639}" presName="Child1Accent1" presStyleLbl="alignNode1" presStyleIdx="11" presStyleCnt="27"/>
      <dgm:spPr/>
      <dgm:t>
        <a:bodyPr/>
        <a:lstStyle/>
        <a:p>
          <a:endParaRPr lang="th-TH"/>
        </a:p>
      </dgm:t>
    </dgm:pt>
    <dgm:pt modelId="{2C6AC86A-FC55-4015-A775-CD191FCCDC58}" type="pres">
      <dgm:prSet presAssocID="{F95E9E9F-DE55-4BE1-ABE5-FE77BA81D639}" presName="Child1Accent2" presStyleLbl="alignNode1" presStyleIdx="12" presStyleCnt="27"/>
      <dgm:spPr/>
      <dgm:t>
        <a:bodyPr/>
        <a:lstStyle/>
        <a:p>
          <a:endParaRPr lang="th-TH"/>
        </a:p>
      </dgm:t>
    </dgm:pt>
    <dgm:pt modelId="{6FE1F343-CF9A-4333-A8D0-607AD53B3AD9}" type="pres">
      <dgm:prSet presAssocID="{F95E9E9F-DE55-4BE1-ABE5-FE77BA81D639}" presName="Child1Accent3" presStyleLbl="alignNode1" presStyleIdx="13" presStyleCnt="27"/>
      <dgm:spPr/>
      <dgm:t>
        <a:bodyPr/>
        <a:lstStyle/>
        <a:p>
          <a:endParaRPr lang="th-TH"/>
        </a:p>
      </dgm:t>
    </dgm:pt>
    <dgm:pt modelId="{88360343-D3FD-4B4D-BC08-3D3B8CD006D8}" type="pres">
      <dgm:prSet presAssocID="{F95E9E9F-DE55-4BE1-ABE5-FE77BA81D639}" presName="Child1Accent4" presStyleLbl="alignNode1" presStyleIdx="14" presStyleCnt="27"/>
      <dgm:spPr/>
      <dgm:t>
        <a:bodyPr/>
        <a:lstStyle/>
        <a:p>
          <a:endParaRPr lang="th-TH"/>
        </a:p>
      </dgm:t>
    </dgm:pt>
    <dgm:pt modelId="{0FEED30A-1378-47FA-9438-15C2CD1980FB}" type="pres">
      <dgm:prSet presAssocID="{F95E9E9F-DE55-4BE1-ABE5-FE77BA81D639}" presName="Child1Accent5" presStyleLbl="alignNode1" presStyleIdx="15" presStyleCnt="27"/>
      <dgm:spPr/>
      <dgm:t>
        <a:bodyPr/>
        <a:lstStyle/>
        <a:p>
          <a:endParaRPr lang="th-TH"/>
        </a:p>
      </dgm:t>
    </dgm:pt>
    <dgm:pt modelId="{CC42AE14-B01D-4CDC-9266-E55ADD1D8A23}" type="pres">
      <dgm:prSet presAssocID="{F95E9E9F-DE55-4BE1-ABE5-FE77BA81D639}" presName="Child1Accent6" presStyleLbl="alignNode1" presStyleIdx="16" presStyleCnt="27"/>
      <dgm:spPr/>
      <dgm:t>
        <a:bodyPr/>
        <a:lstStyle/>
        <a:p>
          <a:endParaRPr lang="th-TH"/>
        </a:p>
      </dgm:t>
    </dgm:pt>
    <dgm:pt modelId="{DED65FDD-FA75-4653-852A-C12A90B6CCBE}" type="pres">
      <dgm:prSet presAssocID="{F95E9E9F-DE55-4BE1-ABE5-FE77BA81D639}" presName="Child1Accent7" presStyleLbl="alignNode1" presStyleIdx="17" presStyleCnt="27"/>
      <dgm:spPr/>
      <dgm:t>
        <a:bodyPr/>
        <a:lstStyle/>
        <a:p>
          <a:endParaRPr lang="th-TH"/>
        </a:p>
      </dgm:t>
    </dgm:pt>
    <dgm:pt modelId="{E5559963-9863-469E-80C9-901F84BB6DA6}" type="pres">
      <dgm:prSet presAssocID="{F95E9E9F-DE55-4BE1-ABE5-FE77BA81D639}" presName="Child1Accent8" presStyleLbl="alignNode1" presStyleIdx="18" presStyleCnt="27"/>
      <dgm:spPr/>
      <dgm:t>
        <a:bodyPr/>
        <a:lstStyle/>
        <a:p>
          <a:endParaRPr lang="th-TH"/>
        </a:p>
      </dgm:t>
    </dgm:pt>
    <dgm:pt modelId="{448505DC-6AC8-4FF0-9F2F-26FCC329DBD5}" type="pres">
      <dgm:prSet presAssocID="{F95E9E9F-DE55-4BE1-ABE5-FE77BA81D639}" presName="Child1Accent9" presStyleLbl="alignNode1" presStyleIdx="19" presStyleCnt="27"/>
      <dgm:spPr/>
      <dgm:t>
        <a:bodyPr/>
        <a:lstStyle/>
        <a:p>
          <a:endParaRPr lang="th-TH"/>
        </a:p>
      </dgm:t>
    </dgm:pt>
    <dgm:pt modelId="{1A61C21F-0F22-48DE-A510-A22200E6C4A7}" type="pres">
      <dgm:prSet presAssocID="{F95E9E9F-DE55-4BE1-ABE5-FE77BA81D639}" presName="Child1" presStyleLbl="revTx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28B358-C723-46E5-9DDF-6E9BD85A0920}" type="pres">
      <dgm:prSet presAssocID="{3ED1111E-594E-4A1A-B067-AAEF33AD7D99}" presName="Child2Accent1" presStyleLbl="alignNode1" presStyleIdx="20" presStyleCnt="27"/>
      <dgm:spPr/>
      <dgm:t>
        <a:bodyPr/>
        <a:lstStyle/>
        <a:p>
          <a:endParaRPr lang="th-TH"/>
        </a:p>
      </dgm:t>
    </dgm:pt>
    <dgm:pt modelId="{74FE43CB-8262-487A-B197-2A4E3D01D4DC}" type="pres">
      <dgm:prSet presAssocID="{3ED1111E-594E-4A1A-B067-AAEF33AD7D99}" presName="Child2Accent2" presStyleLbl="alignNode1" presStyleIdx="21" presStyleCnt="27"/>
      <dgm:spPr/>
      <dgm:t>
        <a:bodyPr/>
        <a:lstStyle/>
        <a:p>
          <a:endParaRPr lang="th-TH"/>
        </a:p>
      </dgm:t>
    </dgm:pt>
    <dgm:pt modelId="{0AD2BAD8-27D2-43E4-BAB0-43A63932563B}" type="pres">
      <dgm:prSet presAssocID="{3ED1111E-594E-4A1A-B067-AAEF33AD7D99}" presName="Child2Accent3" presStyleLbl="alignNode1" presStyleIdx="22" presStyleCnt="27"/>
      <dgm:spPr/>
      <dgm:t>
        <a:bodyPr/>
        <a:lstStyle/>
        <a:p>
          <a:endParaRPr lang="th-TH"/>
        </a:p>
      </dgm:t>
    </dgm:pt>
    <dgm:pt modelId="{E9D2869B-6518-47C8-A1DC-372617908E61}" type="pres">
      <dgm:prSet presAssocID="{3ED1111E-594E-4A1A-B067-AAEF33AD7D99}" presName="Child2Accent4" presStyleLbl="alignNode1" presStyleIdx="23" presStyleCnt="27"/>
      <dgm:spPr/>
      <dgm:t>
        <a:bodyPr/>
        <a:lstStyle/>
        <a:p>
          <a:endParaRPr lang="th-TH"/>
        </a:p>
      </dgm:t>
    </dgm:pt>
    <dgm:pt modelId="{D20439EC-A53D-4ABA-8E14-2488CA347F57}" type="pres">
      <dgm:prSet presAssocID="{3ED1111E-594E-4A1A-B067-AAEF33AD7D99}" presName="Child2Accent5" presStyleLbl="alignNode1" presStyleIdx="24" presStyleCnt="27"/>
      <dgm:spPr/>
      <dgm:t>
        <a:bodyPr/>
        <a:lstStyle/>
        <a:p>
          <a:endParaRPr lang="th-TH"/>
        </a:p>
      </dgm:t>
    </dgm:pt>
    <dgm:pt modelId="{1A826FBF-F00D-4759-B08F-4A3230AED124}" type="pres">
      <dgm:prSet presAssocID="{3ED1111E-594E-4A1A-B067-AAEF33AD7D99}" presName="Child2Accent6" presStyleLbl="alignNode1" presStyleIdx="25" presStyleCnt="27"/>
      <dgm:spPr/>
      <dgm:t>
        <a:bodyPr/>
        <a:lstStyle/>
        <a:p>
          <a:endParaRPr lang="th-TH"/>
        </a:p>
      </dgm:t>
    </dgm:pt>
    <dgm:pt modelId="{B4A97D31-A5B7-4004-8794-F0BCAFC7D486}" type="pres">
      <dgm:prSet presAssocID="{3ED1111E-594E-4A1A-B067-AAEF33AD7D99}" presName="Child2Accent7" presStyleLbl="alignNode1" presStyleIdx="26" presStyleCnt="27"/>
      <dgm:spPr/>
      <dgm:t>
        <a:bodyPr/>
        <a:lstStyle/>
        <a:p>
          <a:endParaRPr lang="th-TH"/>
        </a:p>
      </dgm:t>
    </dgm:pt>
    <dgm:pt modelId="{6F210909-167E-4AE2-A945-A062C386EC2B}" type="pres">
      <dgm:prSet presAssocID="{3ED1111E-594E-4A1A-B067-AAEF33AD7D99}" presName="Child2" presStyleLbl="revTx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957D60F0-C0F6-473E-BBD1-BC0F66FBFE56}" srcId="{3B5F8271-044A-45B1-A9DB-99DC71C3A366}" destId="{F95E9E9F-DE55-4BE1-ABE5-FE77BA81D639}" srcOrd="0" destOrd="0" parTransId="{2A7AE4C1-4DBE-4C7F-9129-66C4D95A739A}" sibTransId="{F7012E1B-AD65-408B-A2BE-E8CAD1852996}"/>
    <dgm:cxn modelId="{93977C87-0A9B-451D-A0FD-40DBA5B6ED90}" type="presOf" srcId="{693486D6-4B3F-4698-AFDD-DD83ADD36D4C}" destId="{0F79902D-4672-48F7-B146-6D7894E5B924}" srcOrd="0" destOrd="0" presId="urn:microsoft.com/office/officeart/2011/layout/ConvergingText"/>
    <dgm:cxn modelId="{AD3540BD-F74F-4F7C-9639-D11481EB1C69}" srcId="{693486D6-4B3F-4698-AFDD-DD83ADD36D4C}" destId="{3B5F8271-044A-45B1-A9DB-99DC71C3A366}" srcOrd="0" destOrd="0" parTransId="{69F47027-F90D-4B47-BEFD-51E2FB6B5BEB}" sibTransId="{06EC65DE-B442-4083-B81E-0C72454147DC}"/>
    <dgm:cxn modelId="{9AD00101-B6D3-4BC6-B80A-954F08AC06D6}" type="presOf" srcId="{3B5F8271-044A-45B1-A9DB-99DC71C3A366}" destId="{D14D80C4-8617-477E-837A-3F78779AA200}" srcOrd="0" destOrd="0" presId="urn:microsoft.com/office/officeart/2011/layout/ConvergingText"/>
    <dgm:cxn modelId="{B65C789A-E49E-4C93-ADDD-12B0FE1555ED}" srcId="{3B5F8271-044A-45B1-A9DB-99DC71C3A366}" destId="{3ED1111E-594E-4A1A-B067-AAEF33AD7D99}" srcOrd="1" destOrd="0" parTransId="{7D1325FE-6CD4-44BD-AE1F-AA6E2E4FDE64}" sibTransId="{6E9D1F9D-6B5E-4EF4-8E6D-B8DCCC015B68}"/>
    <dgm:cxn modelId="{78A1DC8D-E854-4D20-9F98-CC371247F595}" type="presOf" srcId="{3ED1111E-594E-4A1A-B067-AAEF33AD7D99}" destId="{6F210909-167E-4AE2-A945-A062C386EC2B}" srcOrd="0" destOrd="0" presId="urn:microsoft.com/office/officeart/2011/layout/ConvergingText"/>
    <dgm:cxn modelId="{E69DA520-647F-40BA-B94A-4DC1F1FF9437}" type="presOf" srcId="{F95E9E9F-DE55-4BE1-ABE5-FE77BA81D639}" destId="{1A61C21F-0F22-48DE-A510-A22200E6C4A7}" srcOrd="0" destOrd="0" presId="urn:microsoft.com/office/officeart/2011/layout/ConvergingText"/>
    <dgm:cxn modelId="{B50ADEB6-EBF1-4E3D-81CC-5E47AEC4C26E}" type="presParOf" srcId="{0F79902D-4672-48F7-B146-6D7894E5B924}" destId="{7872A4D8-3591-4E83-8CA7-94E86DF49701}" srcOrd="0" destOrd="0" presId="urn:microsoft.com/office/officeart/2011/layout/ConvergingText"/>
    <dgm:cxn modelId="{44357B9C-6869-4425-AAB1-EBA22ED62F01}" type="presParOf" srcId="{7872A4D8-3591-4E83-8CA7-94E86DF49701}" destId="{2D5BDCD9-1DA4-4FC7-AC46-CE9CF54AB1B4}" srcOrd="0" destOrd="0" presId="urn:microsoft.com/office/officeart/2011/layout/ConvergingText"/>
    <dgm:cxn modelId="{7FE4D0F4-8B76-4E4F-A828-D02A13828CD0}" type="presParOf" srcId="{7872A4D8-3591-4E83-8CA7-94E86DF49701}" destId="{4D793D1E-1718-4215-801A-5143CA8FA4DD}" srcOrd="1" destOrd="0" presId="urn:microsoft.com/office/officeart/2011/layout/ConvergingText"/>
    <dgm:cxn modelId="{C46A4A08-5A9C-4D7D-855F-733DDF371584}" type="presParOf" srcId="{7872A4D8-3591-4E83-8CA7-94E86DF49701}" destId="{D63F5FF5-08B7-44DA-97CF-74E14DFB1ED3}" srcOrd="2" destOrd="0" presId="urn:microsoft.com/office/officeart/2011/layout/ConvergingText"/>
    <dgm:cxn modelId="{7AA0B1E7-A3DC-4DEA-8DA7-D4120D040840}" type="presParOf" srcId="{7872A4D8-3591-4E83-8CA7-94E86DF49701}" destId="{153BA1E5-B773-4DAC-81ED-E2178D95EE87}" srcOrd="3" destOrd="0" presId="urn:microsoft.com/office/officeart/2011/layout/ConvergingText"/>
    <dgm:cxn modelId="{E8CDD31F-767E-4CFE-AE66-30BE8187ED7C}" type="presParOf" srcId="{7872A4D8-3591-4E83-8CA7-94E86DF49701}" destId="{007DBF38-2405-4DEF-AFEA-3DF19F3AE00E}" srcOrd="4" destOrd="0" presId="urn:microsoft.com/office/officeart/2011/layout/ConvergingText"/>
    <dgm:cxn modelId="{8485C6EF-E79B-48D5-97C7-4B93BB1389A1}" type="presParOf" srcId="{7872A4D8-3591-4E83-8CA7-94E86DF49701}" destId="{F16C09D6-6226-496E-9283-151FC6EE6784}" srcOrd="5" destOrd="0" presId="urn:microsoft.com/office/officeart/2011/layout/ConvergingText"/>
    <dgm:cxn modelId="{CD636F65-19BE-4A17-BCE5-F3DF88EA68FE}" type="presParOf" srcId="{7872A4D8-3591-4E83-8CA7-94E86DF49701}" destId="{B12F3021-5E14-4ADE-9CBA-519DC693FEEA}" srcOrd="6" destOrd="0" presId="urn:microsoft.com/office/officeart/2011/layout/ConvergingText"/>
    <dgm:cxn modelId="{6EFA6296-6F43-4220-8A21-633945E7F7F0}" type="presParOf" srcId="{7872A4D8-3591-4E83-8CA7-94E86DF49701}" destId="{ED085974-FC6D-43BC-BF0E-70D28D334C6B}" srcOrd="7" destOrd="0" presId="urn:microsoft.com/office/officeart/2011/layout/ConvergingText"/>
    <dgm:cxn modelId="{54651011-4207-4539-9C98-AA4D10A60D3B}" type="presParOf" srcId="{7872A4D8-3591-4E83-8CA7-94E86DF49701}" destId="{A76DB3DC-1E09-4761-9912-C59398F6AD7F}" srcOrd="8" destOrd="0" presId="urn:microsoft.com/office/officeart/2011/layout/ConvergingText"/>
    <dgm:cxn modelId="{1EA1F207-FFFD-4EA2-B968-AF43EA9E90A1}" type="presParOf" srcId="{7872A4D8-3591-4E83-8CA7-94E86DF49701}" destId="{9E8993A3-137A-4B89-AF8C-922CD6CFA591}" srcOrd="9" destOrd="0" presId="urn:microsoft.com/office/officeart/2011/layout/ConvergingText"/>
    <dgm:cxn modelId="{BB970449-7DA7-4EA1-BCD2-A69C29C261E6}" type="presParOf" srcId="{7872A4D8-3591-4E83-8CA7-94E86DF49701}" destId="{D14D80C4-8617-477E-837A-3F78779AA200}" srcOrd="10" destOrd="0" presId="urn:microsoft.com/office/officeart/2011/layout/ConvergingText"/>
    <dgm:cxn modelId="{AD533F77-2956-4095-ADE4-6BDC16124C6F}" type="presParOf" srcId="{7872A4D8-3591-4E83-8CA7-94E86DF49701}" destId="{A3BE2B15-758D-449B-96E2-1C19D10C66E6}" srcOrd="11" destOrd="0" presId="urn:microsoft.com/office/officeart/2011/layout/ConvergingText"/>
    <dgm:cxn modelId="{82ED381D-59CD-4968-934C-F5E573C10CC8}" type="presParOf" srcId="{7872A4D8-3591-4E83-8CA7-94E86DF49701}" destId="{2C6AC86A-FC55-4015-A775-CD191FCCDC58}" srcOrd="12" destOrd="0" presId="urn:microsoft.com/office/officeart/2011/layout/ConvergingText"/>
    <dgm:cxn modelId="{0796C3C5-E7BB-4956-96B3-8D0176614E8C}" type="presParOf" srcId="{7872A4D8-3591-4E83-8CA7-94E86DF49701}" destId="{6FE1F343-CF9A-4333-A8D0-607AD53B3AD9}" srcOrd="13" destOrd="0" presId="urn:microsoft.com/office/officeart/2011/layout/ConvergingText"/>
    <dgm:cxn modelId="{A7D09EDB-3BF0-4BDB-ACFF-388BE6D3C3CD}" type="presParOf" srcId="{7872A4D8-3591-4E83-8CA7-94E86DF49701}" destId="{88360343-D3FD-4B4D-BC08-3D3B8CD006D8}" srcOrd="14" destOrd="0" presId="urn:microsoft.com/office/officeart/2011/layout/ConvergingText"/>
    <dgm:cxn modelId="{6929433A-B389-49C5-96B0-4F7258A97747}" type="presParOf" srcId="{7872A4D8-3591-4E83-8CA7-94E86DF49701}" destId="{0FEED30A-1378-47FA-9438-15C2CD1980FB}" srcOrd="15" destOrd="0" presId="urn:microsoft.com/office/officeart/2011/layout/ConvergingText"/>
    <dgm:cxn modelId="{39733A11-1643-41B6-843D-A0B3A0872D04}" type="presParOf" srcId="{7872A4D8-3591-4E83-8CA7-94E86DF49701}" destId="{CC42AE14-B01D-4CDC-9266-E55ADD1D8A23}" srcOrd="16" destOrd="0" presId="urn:microsoft.com/office/officeart/2011/layout/ConvergingText"/>
    <dgm:cxn modelId="{1EEE38CF-9E15-4FC0-8786-0B7FD4829CE5}" type="presParOf" srcId="{7872A4D8-3591-4E83-8CA7-94E86DF49701}" destId="{DED65FDD-FA75-4653-852A-C12A90B6CCBE}" srcOrd="17" destOrd="0" presId="urn:microsoft.com/office/officeart/2011/layout/ConvergingText"/>
    <dgm:cxn modelId="{62C144E1-3403-4561-B1CF-506CD1C79BCE}" type="presParOf" srcId="{7872A4D8-3591-4E83-8CA7-94E86DF49701}" destId="{E5559963-9863-469E-80C9-901F84BB6DA6}" srcOrd="18" destOrd="0" presId="urn:microsoft.com/office/officeart/2011/layout/ConvergingText"/>
    <dgm:cxn modelId="{200ACDE7-0848-4B04-8CC9-2841F50AADCD}" type="presParOf" srcId="{7872A4D8-3591-4E83-8CA7-94E86DF49701}" destId="{448505DC-6AC8-4FF0-9F2F-26FCC329DBD5}" srcOrd="19" destOrd="0" presId="urn:microsoft.com/office/officeart/2011/layout/ConvergingText"/>
    <dgm:cxn modelId="{7164F9C2-6B9A-463F-9774-75A92C2E4696}" type="presParOf" srcId="{7872A4D8-3591-4E83-8CA7-94E86DF49701}" destId="{1A61C21F-0F22-48DE-A510-A22200E6C4A7}" srcOrd="20" destOrd="0" presId="urn:microsoft.com/office/officeart/2011/layout/ConvergingText"/>
    <dgm:cxn modelId="{100ED830-B611-44D9-A48A-5A9DC053A0A2}" type="presParOf" srcId="{7872A4D8-3591-4E83-8CA7-94E86DF49701}" destId="{3728B358-C723-46E5-9DDF-6E9BD85A0920}" srcOrd="21" destOrd="0" presId="urn:microsoft.com/office/officeart/2011/layout/ConvergingText"/>
    <dgm:cxn modelId="{784CFFCC-DA26-49FC-B99C-6CBCC114811E}" type="presParOf" srcId="{7872A4D8-3591-4E83-8CA7-94E86DF49701}" destId="{74FE43CB-8262-487A-B197-2A4E3D01D4DC}" srcOrd="22" destOrd="0" presId="urn:microsoft.com/office/officeart/2011/layout/ConvergingText"/>
    <dgm:cxn modelId="{FC59BD3E-072D-436F-A642-B390A0978261}" type="presParOf" srcId="{7872A4D8-3591-4E83-8CA7-94E86DF49701}" destId="{0AD2BAD8-27D2-43E4-BAB0-43A63932563B}" srcOrd="23" destOrd="0" presId="urn:microsoft.com/office/officeart/2011/layout/ConvergingText"/>
    <dgm:cxn modelId="{CB875749-DBC8-4D9E-B58F-A42DFB4D4B69}" type="presParOf" srcId="{7872A4D8-3591-4E83-8CA7-94E86DF49701}" destId="{E9D2869B-6518-47C8-A1DC-372617908E61}" srcOrd="24" destOrd="0" presId="urn:microsoft.com/office/officeart/2011/layout/ConvergingText"/>
    <dgm:cxn modelId="{F67F5E21-A359-4333-941D-23320AA59B27}" type="presParOf" srcId="{7872A4D8-3591-4E83-8CA7-94E86DF49701}" destId="{D20439EC-A53D-4ABA-8E14-2488CA347F57}" srcOrd="25" destOrd="0" presId="urn:microsoft.com/office/officeart/2011/layout/ConvergingText"/>
    <dgm:cxn modelId="{BF0E0495-648C-475A-8965-45B1DED77F67}" type="presParOf" srcId="{7872A4D8-3591-4E83-8CA7-94E86DF49701}" destId="{1A826FBF-F00D-4759-B08F-4A3230AED124}" srcOrd="26" destOrd="0" presId="urn:microsoft.com/office/officeart/2011/layout/ConvergingText"/>
    <dgm:cxn modelId="{6EE17C06-103C-4DEA-A4BA-35D4BBA5472D}" type="presParOf" srcId="{7872A4D8-3591-4E83-8CA7-94E86DF49701}" destId="{B4A97D31-A5B7-4004-8794-F0BCAFC7D486}" srcOrd="27" destOrd="0" presId="urn:microsoft.com/office/officeart/2011/layout/ConvergingText"/>
    <dgm:cxn modelId="{F541BFD5-2075-406B-9A29-AAFF6636C763}" type="presParOf" srcId="{7872A4D8-3591-4E83-8CA7-94E86DF49701}" destId="{6F210909-167E-4AE2-A945-A062C386EC2B}" srcOrd="28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4716C42-50DB-41BA-A446-3C65462755DC}" type="doc">
      <dgm:prSet loTypeId="urn:microsoft.com/office/officeart/2009/3/layout/DescendingProcess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th-TH"/>
        </a:p>
      </dgm:t>
    </dgm:pt>
    <dgm:pt modelId="{B30E44EB-3E6E-4003-A76F-0C586F0B10C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th-TH" sz="2400" b="0" dirty="0" smtClean="0">
              <a:effectLst/>
              <a:latin typeface="Browallia New" pitchFamily="34" charset="-34"/>
              <a:cs typeface="Browallia New" pitchFamily="34" charset="-34"/>
            </a:rPr>
            <a:t>ผู้มีหน้าที่รายงานตามมาตรา 13 และมาตรา 16 (1) และ (9) </a:t>
          </a:r>
          <a:r>
            <a:rPr lang="en-US" sz="2400" b="0" dirty="0" smtClean="0">
              <a:effectLst/>
              <a:latin typeface="Browallia New" pitchFamily="34" charset="-34"/>
              <a:cs typeface="Browallia New" pitchFamily="34" charset="-34"/>
            </a:rPr>
            <a:t>&gt;&gt; </a:t>
          </a:r>
          <a:r>
            <a:rPr lang="th-TH" sz="2400" b="0" dirty="0" smtClean="0">
              <a:effectLst/>
              <a:latin typeface="Browallia New" pitchFamily="34" charset="-34"/>
              <a:cs typeface="Browallia New" pitchFamily="34" charset="-34"/>
            </a:rPr>
            <a:t>ไม่น้อยกว่า 18 ชั่วโมง </a:t>
          </a:r>
        </a:p>
        <a:p>
          <a:pPr>
            <a:spcAft>
              <a:spcPts val="600"/>
            </a:spcAft>
          </a:pPr>
          <a:r>
            <a:rPr lang="th-TH" sz="2400" b="0" dirty="0" smtClean="0">
              <a:effectLst/>
              <a:latin typeface="Browallia New" pitchFamily="34" charset="-34"/>
              <a:cs typeface="Browallia New" pitchFamily="34" charset="-34"/>
            </a:rPr>
            <a:t>ผู้มีหน้าที่รายงานตามมาตรา 16 (2) (3) (4) (5) (6) (7) (8) และ (10) </a:t>
          </a:r>
          <a:r>
            <a:rPr lang="en-US" sz="2400" b="0" dirty="0" smtClean="0">
              <a:effectLst/>
              <a:latin typeface="Browallia New" pitchFamily="34" charset="-34"/>
              <a:cs typeface="Browallia New" pitchFamily="34" charset="-34"/>
            </a:rPr>
            <a:t>&gt;&gt; </a:t>
          </a:r>
          <a:r>
            <a:rPr lang="th-TH" sz="2400" b="0" dirty="0" smtClean="0">
              <a:effectLst/>
              <a:latin typeface="Browallia New" pitchFamily="34" charset="-34"/>
              <a:cs typeface="Browallia New" pitchFamily="34" charset="-34"/>
            </a:rPr>
            <a:t>ไม่น้อยกว่า 10 ชั่วโมง</a:t>
          </a:r>
          <a:endParaRPr lang="th-TH" sz="2400" b="0" dirty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95E3D99F-764D-402D-8E12-34A78CBC4F48}" type="parTrans" cxnId="{BB1A986B-8F93-471D-91C5-0D2D0ED7E593}">
      <dgm:prSet/>
      <dgm:spPr/>
      <dgm:t>
        <a:bodyPr/>
        <a:lstStyle/>
        <a:p>
          <a:endParaRPr lang="th-TH" sz="2400" b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D91B6665-8624-499E-8743-4586149FB1A1}" type="sibTrans" cxnId="{BB1A986B-8F93-471D-91C5-0D2D0ED7E593}">
      <dgm:prSet custT="1"/>
      <dgm:spPr/>
      <dgm:t>
        <a:bodyPr/>
        <a:lstStyle/>
        <a:p>
          <a:endParaRPr lang="th-TH" sz="2400" b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3E7E400C-F5B3-495C-AC3F-80E65D08A7AC}">
      <dgm:prSet phldrT="[Text]" custT="1"/>
      <dgm:spPr/>
      <dgm:t>
        <a:bodyPr/>
        <a:lstStyle/>
        <a:p>
          <a:r>
            <a:rPr lang="th-TH" sz="2400" b="0" dirty="0" smtClean="0">
              <a:effectLst/>
              <a:latin typeface="Browallia New" pitchFamily="34" charset="-34"/>
              <a:cs typeface="Browallia New" pitchFamily="34" charset="-34"/>
            </a:rPr>
            <a:t>ต้องเข้ารับการอบรมตามหลักสูตรไม่น้อยกว่าร้อยละ 80 ของระยะเวลาการอบรมตลอดหลักสูตร</a:t>
          </a:r>
          <a:endParaRPr lang="th-TH" sz="2400" b="0" dirty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F52866EE-603A-497E-ABD5-4EB3668E6E56}" type="parTrans" cxnId="{4BFF5338-CFAD-46F4-A5E5-997E42EA3992}">
      <dgm:prSet/>
      <dgm:spPr/>
      <dgm:t>
        <a:bodyPr/>
        <a:lstStyle/>
        <a:p>
          <a:endParaRPr lang="th-TH" sz="2400" b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545EACC2-A0BF-49FE-A32E-1924BF9E5961}" type="sibTrans" cxnId="{4BFF5338-CFAD-46F4-A5E5-997E42EA3992}">
      <dgm:prSet custT="1"/>
      <dgm:spPr/>
      <dgm:t>
        <a:bodyPr/>
        <a:lstStyle/>
        <a:p>
          <a:endParaRPr lang="th-TH" sz="2400" b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5B861DC4-234C-4F4E-BE75-26F1457D0860}">
      <dgm:prSet phldrT="[Text]" custT="1"/>
      <dgm:spPr/>
      <dgm:t>
        <a:bodyPr/>
        <a:lstStyle/>
        <a:p>
          <a:pPr algn="l"/>
          <a:r>
            <a:rPr lang="th-TH" sz="2400" b="0" dirty="0" smtClean="0">
              <a:effectLst/>
              <a:latin typeface="Browallia New" pitchFamily="34" charset="-34"/>
              <a:cs typeface="Browallia New" pitchFamily="34" charset="-34"/>
            </a:rPr>
            <a:t>ต้องมีการวัดผลและติดตามประเมินผลผู้ที่ผ่านการฝึกอบรม</a:t>
          </a:r>
          <a:endParaRPr lang="th-TH" sz="2400" b="0" dirty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C718CD84-E57C-459D-B0CA-D44E36A60502}" type="parTrans" cxnId="{5C1DCEE8-0B87-49A3-A7D5-9C8B080EEB8D}">
      <dgm:prSet/>
      <dgm:spPr/>
      <dgm:t>
        <a:bodyPr/>
        <a:lstStyle/>
        <a:p>
          <a:endParaRPr lang="th-TH" sz="2400" b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2E8D210C-5E1F-43D2-B68F-1F5D9EB67986}" type="sibTrans" cxnId="{5C1DCEE8-0B87-49A3-A7D5-9C8B080EEB8D}">
      <dgm:prSet custT="1"/>
      <dgm:spPr/>
      <dgm:t>
        <a:bodyPr/>
        <a:lstStyle/>
        <a:p>
          <a:endParaRPr lang="th-TH" sz="2400" b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150908A2-FB4F-4D7C-AC18-94228D649530}">
      <dgm:prSet phldrT="[Text]" custT="1"/>
      <dgm:spPr/>
      <dgm:t>
        <a:bodyPr/>
        <a:lstStyle/>
        <a:p>
          <a:r>
            <a:rPr lang="th-TH" sz="2400" b="0" dirty="0" smtClean="0">
              <a:effectLst/>
              <a:latin typeface="Browallia New" pitchFamily="34" charset="-34"/>
              <a:cs typeface="Browallia New" pitchFamily="34" charset="-34"/>
            </a:rPr>
            <a:t>ต้องออกหลักฐานการผ่านการฝึกอบรมให้แก่ผู้ผ่านการฝึกอบรม</a:t>
          </a:r>
          <a:endParaRPr lang="th-TH" sz="2400" b="0" dirty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49B90F63-DF42-4E74-9EE4-DD9A417E06F8}" type="parTrans" cxnId="{9FB76877-424F-4C8B-9519-462B497F7459}">
      <dgm:prSet/>
      <dgm:spPr/>
      <dgm:t>
        <a:bodyPr/>
        <a:lstStyle/>
        <a:p>
          <a:endParaRPr lang="th-TH" sz="2400" b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4C44D17B-1710-4430-B28C-E75F7E57F5E2}" type="sibTrans" cxnId="{9FB76877-424F-4C8B-9519-462B497F7459}">
      <dgm:prSet custT="1"/>
      <dgm:spPr/>
      <dgm:t>
        <a:bodyPr/>
        <a:lstStyle/>
        <a:p>
          <a:endParaRPr lang="th-TH" sz="2400" b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93664CB6-D184-4302-9425-3E2CEE961C45}">
      <dgm:prSet phldrT="[Text]" custT="1"/>
      <dgm:spPr/>
      <dgm:t>
        <a:bodyPr/>
        <a:lstStyle/>
        <a:p>
          <a:r>
            <a:rPr lang="th-TH" sz="2400" b="0" dirty="0" smtClean="0">
              <a:effectLst/>
              <a:latin typeface="Browallia New" pitchFamily="34" charset="-34"/>
              <a:cs typeface="Browallia New" pitchFamily="34" charset="-34"/>
            </a:rPr>
            <a:t>ต้องเข้ารับการฝึกอบรมเพื่อทบทวนความรู้ทุก 2 ปี</a:t>
          </a:r>
          <a:endParaRPr lang="th-TH" sz="2400" b="0" dirty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C3E1BE53-8561-48B0-9A3B-F1271FC943BF}" type="parTrans" cxnId="{477F253E-DD65-4A2B-9E07-192F26646FCB}">
      <dgm:prSet/>
      <dgm:spPr/>
      <dgm:t>
        <a:bodyPr/>
        <a:lstStyle/>
        <a:p>
          <a:endParaRPr lang="th-TH" sz="2400" b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5772BE39-B2F7-4E63-83D9-BE4B187C4CAA}" type="sibTrans" cxnId="{477F253E-DD65-4A2B-9E07-192F26646FCB}">
      <dgm:prSet/>
      <dgm:spPr/>
      <dgm:t>
        <a:bodyPr/>
        <a:lstStyle/>
        <a:p>
          <a:endParaRPr lang="th-TH" sz="2400" b="0">
            <a:effectLst/>
            <a:latin typeface="Browallia New" pitchFamily="34" charset="-34"/>
            <a:cs typeface="Browallia New" pitchFamily="34" charset="-34"/>
          </a:endParaRPr>
        </a:p>
      </dgm:t>
    </dgm:pt>
    <dgm:pt modelId="{1B8B84CC-7807-4B89-A52E-40D6EDB514CB}" type="pres">
      <dgm:prSet presAssocID="{24716C42-50DB-41BA-A446-3C65462755DC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th-TH"/>
        </a:p>
      </dgm:t>
    </dgm:pt>
    <dgm:pt modelId="{3E4EF674-6874-48C6-9D05-937330AAD9F5}" type="pres">
      <dgm:prSet presAssocID="{24716C42-50DB-41BA-A446-3C65462755DC}" presName="arrowNode" presStyleLbl="node1" presStyleIdx="0" presStyleCnt="1" custLinFactNeighborX="-29003"/>
      <dgm:spPr/>
      <dgm:t>
        <a:bodyPr/>
        <a:lstStyle/>
        <a:p>
          <a:endParaRPr lang="th-TH"/>
        </a:p>
      </dgm:t>
    </dgm:pt>
    <dgm:pt modelId="{C7CA882A-273C-4B58-B122-A59FDB0CB055}" type="pres">
      <dgm:prSet presAssocID="{B30E44EB-3E6E-4003-A76F-0C586F0B10CF}" presName="txNode1" presStyleLbl="revTx" presStyleIdx="0" presStyleCnt="5" custScaleX="38745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44FE8F-28CC-4754-8B1B-22E33012287B}" type="pres">
      <dgm:prSet presAssocID="{3E7E400C-F5B3-495C-AC3F-80E65D08A7AC}" presName="txNode2" presStyleLbl="revTx" presStyleIdx="1" presStyleCnt="5" custScaleX="89933" custLinFactX="-70969" custLinFactNeighborX="-100000" custLinFactNeighborY="3795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DB165E8-BFF1-4FCE-ACB4-7BA4C45F99BA}" type="pres">
      <dgm:prSet presAssocID="{545EACC2-A0BF-49FE-A32E-1924BF9E5961}" presName="dotNode2" presStyleCnt="0"/>
      <dgm:spPr/>
      <dgm:t>
        <a:bodyPr/>
        <a:lstStyle/>
        <a:p>
          <a:endParaRPr lang="th-TH"/>
        </a:p>
      </dgm:t>
    </dgm:pt>
    <dgm:pt modelId="{27E4AB5E-C493-443B-9494-CD6DD7980B05}" type="pres">
      <dgm:prSet presAssocID="{545EACC2-A0BF-49FE-A32E-1924BF9E5961}" presName="dotRepeatNode" presStyleLbl="fgShp" presStyleIdx="0" presStyleCnt="3" custLinFactY="114468" custLinFactNeighborX="-67688" custLinFactNeighborY="200000"/>
      <dgm:spPr/>
      <dgm:t>
        <a:bodyPr/>
        <a:lstStyle/>
        <a:p>
          <a:endParaRPr lang="th-TH"/>
        </a:p>
      </dgm:t>
    </dgm:pt>
    <dgm:pt modelId="{5A600D73-4BAC-4BDD-A52F-BD3723650273}" type="pres">
      <dgm:prSet presAssocID="{5B861DC4-234C-4F4E-BE75-26F1457D0860}" presName="txNode3" presStyleLbl="revTx" presStyleIdx="2" presStyleCnt="5" custScaleX="84311" custLinFactNeighborX="77770" custLinFactNeighborY="-524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269413D-5F0A-47E4-83F8-16CC50BD4E8E}" type="pres">
      <dgm:prSet presAssocID="{2E8D210C-5E1F-43D2-B68F-1F5D9EB67986}" presName="dotNode3" presStyleCnt="0"/>
      <dgm:spPr/>
      <dgm:t>
        <a:bodyPr/>
        <a:lstStyle/>
        <a:p>
          <a:endParaRPr lang="th-TH"/>
        </a:p>
      </dgm:t>
    </dgm:pt>
    <dgm:pt modelId="{6F95103D-7E24-400B-94D7-F8A233F9E0A0}" type="pres">
      <dgm:prSet presAssocID="{2E8D210C-5E1F-43D2-B68F-1F5D9EB67986}" presName="dotRepeatNode" presStyleLbl="fgShp" presStyleIdx="1" presStyleCnt="3" custLinFactX="-1400000" custLinFactY="-367113" custLinFactNeighborX="-1410752" custLinFactNeighborY="-400000"/>
      <dgm:spPr/>
      <dgm:t>
        <a:bodyPr/>
        <a:lstStyle/>
        <a:p>
          <a:endParaRPr lang="th-TH"/>
        </a:p>
      </dgm:t>
    </dgm:pt>
    <dgm:pt modelId="{75D2AE21-4BF0-4EBF-985F-CD12551B4304}" type="pres">
      <dgm:prSet presAssocID="{150908A2-FB4F-4D7C-AC18-94228D649530}" presName="txNode4" presStyleLbl="revTx" presStyleIdx="3" presStyleCnt="5" custLinFactX="-100000" custLinFactNeighborX="-122150" custLinFactNeighborY="670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B58EC51-0036-4D28-A53B-DB08BB158B36}" type="pres">
      <dgm:prSet presAssocID="{4C44D17B-1710-4430-B28C-E75F7E57F5E2}" presName="dotNode4" presStyleCnt="0"/>
      <dgm:spPr/>
      <dgm:t>
        <a:bodyPr/>
        <a:lstStyle/>
        <a:p>
          <a:endParaRPr lang="th-TH"/>
        </a:p>
      </dgm:t>
    </dgm:pt>
    <dgm:pt modelId="{53F3334A-7601-4FAA-8935-A030BFFA007B}" type="pres">
      <dgm:prSet presAssocID="{4C44D17B-1710-4430-B28C-E75F7E57F5E2}" presName="dotRepeatNode" presStyleLbl="fgShp" presStyleIdx="2" presStyleCnt="3" custLinFactX="-700817" custLinFactY="74877" custLinFactNeighborX="-800000" custLinFactNeighborY="100000"/>
      <dgm:spPr/>
      <dgm:t>
        <a:bodyPr/>
        <a:lstStyle/>
        <a:p>
          <a:endParaRPr lang="th-TH"/>
        </a:p>
      </dgm:t>
    </dgm:pt>
    <dgm:pt modelId="{DD40E20D-DB46-4216-B87E-3534F3D51C2A}" type="pres">
      <dgm:prSet presAssocID="{93664CB6-D184-4302-9425-3E2CEE961C45}" presName="txNode5" presStyleLbl="revTx" presStyleIdx="4" presStyleCnt="5" custScaleX="78151" custLinFactNeighborX="-4662" custLinFactNeighborY="-2019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BFF5338-CFAD-46F4-A5E5-997E42EA3992}" srcId="{24716C42-50DB-41BA-A446-3C65462755DC}" destId="{3E7E400C-F5B3-495C-AC3F-80E65D08A7AC}" srcOrd="1" destOrd="0" parTransId="{F52866EE-603A-497E-ABD5-4EB3668E6E56}" sibTransId="{545EACC2-A0BF-49FE-A32E-1924BF9E5961}"/>
    <dgm:cxn modelId="{3703A9C5-FFB1-4E0A-9AA7-4E32D1243D45}" type="presOf" srcId="{545EACC2-A0BF-49FE-A32E-1924BF9E5961}" destId="{27E4AB5E-C493-443B-9494-CD6DD7980B05}" srcOrd="0" destOrd="0" presId="urn:microsoft.com/office/officeart/2009/3/layout/DescendingProcess"/>
    <dgm:cxn modelId="{9FB76877-424F-4C8B-9519-462B497F7459}" srcId="{24716C42-50DB-41BA-A446-3C65462755DC}" destId="{150908A2-FB4F-4D7C-AC18-94228D649530}" srcOrd="3" destOrd="0" parTransId="{49B90F63-DF42-4E74-9EE4-DD9A417E06F8}" sibTransId="{4C44D17B-1710-4430-B28C-E75F7E57F5E2}"/>
    <dgm:cxn modelId="{5C1DCEE8-0B87-49A3-A7D5-9C8B080EEB8D}" srcId="{24716C42-50DB-41BA-A446-3C65462755DC}" destId="{5B861DC4-234C-4F4E-BE75-26F1457D0860}" srcOrd="2" destOrd="0" parTransId="{C718CD84-E57C-459D-B0CA-D44E36A60502}" sibTransId="{2E8D210C-5E1F-43D2-B68F-1F5D9EB67986}"/>
    <dgm:cxn modelId="{477F253E-DD65-4A2B-9E07-192F26646FCB}" srcId="{24716C42-50DB-41BA-A446-3C65462755DC}" destId="{93664CB6-D184-4302-9425-3E2CEE961C45}" srcOrd="4" destOrd="0" parTransId="{C3E1BE53-8561-48B0-9A3B-F1271FC943BF}" sibTransId="{5772BE39-B2F7-4E63-83D9-BE4B187C4CAA}"/>
    <dgm:cxn modelId="{D5F166A7-9748-45C2-A94F-31535444E645}" type="presOf" srcId="{4C44D17B-1710-4430-B28C-E75F7E57F5E2}" destId="{53F3334A-7601-4FAA-8935-A030BFFA007B}" srcOrd="0" destOrd="0" presId="urn:microsoft.com/office/officeart/2009/3/layout/DescendingProcess"/>
    <dgm:cxn modelId="{52336235-6612-4C4C-AF84-50E069C67246}" type="presOf" srcId="{3E7E400C-F5B3-495C-AC3F-80E65D08A7AC}" destId="{B944FE8F-28CC-4754-8B1B-22E33012287B}" srcOrd="0" destOrd="0" presId="urn:microsoft.com/office/officeart/2009/3/layout/DescendingProcess"/>
    <dgm:cxn modelId="{F3C25C69-0D3D-4609-B05F-2DDAB1F9E5EF}" type="presOf" srcId="{5B861DC4-234C-4F4E-BE75-26F1457D0860}" destId="{5A600D73-4BAC-4BDD-A52F-BD3723650273}" srcOrd="0" destOrd="0" presId="urn:microsoft.com/office/officeart/2009/3/layout/DescendingProcess"/>
    <dgm:cxn modelId="{77D85A5A-963A-4D7E-91CE-F6292A8A8F0C}" type="presOf" srcId="{150908A2-FB4F-4D7C-AC18-94228D649530}" destId="{75D2AE21-4BF0-4EBF-985F-CD12551B4304}" srcOrd="0" destOrd="0" presId="urn:microsoft.com/office/officeart/2009/3/layout/DescendingProcess"/>
    <dgm:cxn modelId="{10F343CB-E0EA-4C7B-BC7E-3A85E2FDA631}" type="presOf" srcId="{B30E44EB-3E6E-4003-A76F-0C586F0B10CF}" destId="{C7CA882A-273C-4B58-B122-A59FDB0CB055}" srcOrd="0" destOrd="0" presId="urn:microsoft.com/office/officeart/2009/3/layout/DescendingProcess"/>
    <dgm:cxn modelId="{12149FFD-682A-42D6-8F1F-3C0243D14D76}" type="presOf" srcId="{24716C42-50DB-41BA-A446-3C65462755DC}" destId="{1B8B84CC-7807-4B89-A52E-40D6EDB514CB}" srcOrd="0" destOrd="0" presId="urn:microsoft.com/office/officeart/2009/3/layout/DescendingProcess"/>
    <dgm:cxn modelId="{7A229DF3-926D-47AB-8FD3-0D9F97A66786}" type="presOf" srcId="{93664CB6-D184-4302-9425-3E2CEE961C45}" destId="{DD40E20D-DB46-4216-B87E-3534F3D51C2A}" srcOrd="0" destOrd="0" presId="urn:microsoft.com/office/officeart/2009/3/layout/DescendingProcess"/>
    <dgm:cxn modelId="{BB1A986B-8F93-471D-91C5-0D2D0ED7E593}" srcId="{24716C42-50DB-41BA-A446-3C65462755DC}" destId="{B30E44EB-3E6E-4003-A76F-0C586F0B10CF}" srcOrd="0" destOrd="0" parTransId="{95E3D99F-764D-402D-8E12-34A78CBC4F48}" sibTransId="{D91B6665-8624-499E-8743-4586149FB1A1}"/>
    <dgm:cxn modelId="{630BFDFE-A43F-472F-92FB-738130550CF0}" type="presOf" srcId="{2E8D210C-5E1F-43D2-B68F-1F5D9EB67986}" destId="{6F95103D-7E24-400B-94D7-F8A233F9E0A0}" srcOrd="0" destOrd="0" presId="urn:microsoft.com/office/officeart/2009/3/layout/DescendingProcess"/>
    <dgm:cxn modelId="{0DC04784-E12A-493D-9AEB-2113074EBAB9}" type="presParOf" srcId="{1B8B84CC-7807-4B89-A52E-40D6EDB514CB}" destId="{3E4EF674-6874-48C6-9D05-937330AAD9F5}" srcOrd="0" destOrd="0" presId="urn:microsoft.com/office/officeart/2009/3/layout/DescendingProcess"/>
    <dgm:cxn modelId="{02D8F967-1083-4B72-9D9C-F67BF7CEEF79}" type="presParOf" srcId="{1B8B84CC-7807-4B89-A52E-40D6EDB514CB}" destId="{C7CA882A-273C-4B58-B122-A59FDB0CB055}" srcOrd="1" destOrd="0" presId="urn:microsoft.com/office/officeart/2009/3/layout/DescendingProcess"/>
    <dgm:cxn modelId="{47520F77-4992-411A-8666-F179B1C6A599}" type="presParOf" srcId="{1B8B84CC-7807-4B89-A52E-40D6EDB514CB}" destId="{B944FE8F-28CC-4754-8B1B-22E33012287B}" srcOrd="2" destOrd="0" presId="urn:microsoft.com/office/officeart/2009/3/layout/DescendingProcess"/>
    <dgm:cxn modelId="{C346C90B-A13C-430D-9835-AF3CF885B507}" type="presParOf" srcId="{1B8B84CC-7807-4B89-A52E-40D6EDB514CB}" destId="{7DB165E8-BFF1-4FCE-ACB4-7BA4C45F99BA}" srcOrd="3" destOrd="0" presId="urn:microsoft.com/office/officeart/2009/3/layout/DescendingProcess"/>
    <dgm:cxn modelId="{D402AF7F-247E-4743-AB02-8B37146B588E}" type="presParOf" srcId="{7DB165E8-BFF1-4FCE-ACB4-7BA4C45F99BA}" destId="{27E4AB5E-C493-443B-9494-CD6DD7980B05}" srcOrd="0" destOrd="0" presId="urn:microsoft.com/office/officeart/2009/3/layout/DescendingProcess"/>
    <dgm:cxn modelId="{442C45D9-4FA1-423A-B16F-21C71EA41670}" type="presParOf" srcId="{1B8B84CC-7807-4B89-A52E-40D6EDB514CB}" destId="{5A600D73-4BAC-4BDD-A52F-BD3723650273}" srcOrd="4" destOrd="0" presId="urn:microsoft.com/office/officeart/2009/3/layout/DescendingProcess"/>
    <dgm:cxn modelId="{5360A3F2-FDC7-4B5A-B7A9-B8D6B67DB5B7}" type="presParOf" srcId="{1B8B84CC-7807-4B89-A52E-40D6EDB514CB}" destId="{A269413D-5F0A-47E4-83F8-16CC50BD4E8E}" srcOrd="5" destOrd="0" presId="urn:microsoft.com/office/officeart/2009/3/layout/DescendingProcess"/>
    <dgm:cxn modelId="{F89A977D-1CD9-4542-89B5-4A260B6D1DDB}" type="presParOf" srcId="{A269413D-5F0A-47E4-83F8-16CC50BD4E8E}" destId="{6F95103D-7E24-400B-94D7-F8A233F9E0A0}" srcOrd="0" destOrd="0" presId="urn:microsoft.com/office/officeart/2009/3/layout/DescendingProcess"/>
    <dgm:cxn modelId="{73E7F1DC-96A6-44BE-991F-374B9F8798D9}" type="presParOf" srcId="{1B8B84CC-7807-4B89-A52E-40D6EDB514CB}" destId="{75D2AE21-4BF0-4EBF-985F-CD12551B4304}" srcOrd="6" destOrd="0" presId="urn:microsoft.com/office/officeart/2009/3/layout/DescendingProcess"/>
    <dgm:cxn modelId="{29FA4128-E60B-451A-8E88-BDB6F78F6718}" type="presParOf" srcId="{1B8B84CC-7807-4B89-A52E-40D6EDB514CB}" destId="{6B58EC51-0036-4D28-A53B-DB08BB158B36}" srcOrd="7" destOrd="0" presId="urn:microsoft.com/office/officeart/2009/3/layout/DescendingProcess"/>
    <dgm:cxn modelId="{0BA43CFD-6F1A-4017-B959-12E967972815}" type="presParOf" srcId="{6B58EC51-0036-4D28-A53B-DB08BB158B36}" destId="{53F3334A-7601-4FAA-8935-A030BFFA007B}" srcOrd="0" destOrd="0" presId="urn:microsoft.com/office/officeart/2009/3/layout/DescendingProcess"/>
    <dgm:cxn modelId="{DC744485-1F70-4245-A203-2E4C034814AF}" type="presParOf" srcId="{1B8B84CC-7807-4B89-A52E-40D6EDB514CB}" destId="{DD40E20D-DB46-4216-B87E-3534F3D51C2A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577560F-537C-4E99-8D9A-2B7889EB2B43}" type="doc">
      <dgm:prSet loTypeId="urn:microsoft.com/office/officeart/2005/8/layout/target3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2EB5B33F-34BA-4228-B021-6D8761EF2FE7}">
      <dgm:prSet custT="1"/>
      <dgm:spPr/>
      <dgm:t>
        <a:bodyPr/>
        <a:lstStyle/>
        <a:p>
          <a:pPr algn="l"/>
          <a:r>
            <a:rPr lang="th-TH" sz="2800" b="0" dirty="0" smtClean="0">
              <a:latin typeface="Browallia New" pitchFamily="34" charset="-34"/>
              <a:cs typeface="Browallia New" pitchFamily="34" charset="-34"/>
            </a:rPr>
            <a:t>ทะเบียนรายชื่อเจ้าหน้าที่ที่ได้รับการฝึกอบรม</a:t>
          </a:r>
        </a:p>
      </dgm:t>
    </dgm:pt>
    <dgm:pt modelId="{1932BE66-CA27-4597-B104-19A311B886C9}" type="parTrans" cxnId="{A8F9ECA3-8015-4CB7-A2F6-1EF3A7558CF3}">
      <dgm:prSet/>
      <dgm:spPr/>
      <dgm:t>
        <a:bodyPr/>
        <a:lstStyle/>
        <a:p>
          <a:endParaRPr lang="th-TH" sz="2800">
            <a:latin typeface="Browallia New" pitchFamily="34" charset="-34"/>
            <a:cs typeface="Browallia New" pitchFamily="34" charset="-34"/>
          </a:endParaRPr>
        </a:p>
      </dgm:t>
    </dgm:pt>
    <dgm:pt modelId="{0169A568-B79D-49CA-9775-5FD16F4B5BBD}" type="sibTrans" cxnId="{A8F9ECA3-8015-4CB7-A2F6-1EF3A7558CF3}">
      <dgm:prSet/>
      <dgm:spPr/>
      <dgm:t>
        <a:bodyPr/>
        <a:lstStyle/>
        <a:p>
          <a:endParaRPr lang="th-TH" sz="2800">
            <a:latin typeface="Browallia New" pitchFamily="34" charset="-34"/>
            <a:cs typeface="Browallia New" pitchFamily="34" charset="-34"/>
          </a:endParaRPr>
        </a:p>
      </dgm:t>
    </dgm:pt>
    <dgm:pt modelId="{80C6C32C-DB17-4027-B2AC-B85ACC753354}">
      <dgm:prSet custT="1"/>
      <dgm:spPr/>
      <dgm:t>
        <a:bodyPr/>
        <a:lstStyle/>
        <a:p>
          <a:pPr algn="l"/>
          <a:r>
            <a:rPr lang="th-TH" sz="2800" b="0" dirty="0" smtClean="0">
              <a:latin typeface="Browallia New" pitchFamily="34" charset="-34"/>
              <a:cs typeface="Browallia New" pitchFamily="34" charset="-34"/>
            </a:rPr>
            <a:t>วัน เวลา และสถานที่อบรม</a:t>
          </a:r>
        </a:p>
      </dgm:t>
    </dgm:pt>
    <dgm:pt modelId="{E392CD8D-3A68-45A3-97F1-DD13C04454B3}" type="parTrans" cxnId="{38067D09-7ACD-40B4-8D56-C35AB10B2F59}">
      <dgm:prSet/>
      <dgm:spPr/>
      <dgm:t>
        <a:bodyPr/>
        <a:lstStyle/>
        <a:p>
          <a:endParaRPr lang="th-TH" sz="2800">
            <a:latin typeface="Browallia New" pitchFamily="34" charset="-34"/>
            <a:cs typeface="Browallia New" pitchFamily="34" charset="-34"/>
          </a:endParaRPr>
        </a:p>
      </dgm:t>
    </dgm:pt>
    <dgm:pt modelId="{2837F866-7FCE-4DC4-A331-37EF297E63FF}" type="sibTrans" cxnId="{38067D09-7ACD-40B4-8D56-C35AB10B2F59}">
      <dgm:prSet/>
      <dgm:spPr/>
      <dgm:t>
        <a:bodyPr/>
        <a:lstStyle/>
        <a:p>
          <a:endParaRPr lang="th-TH" sz="2800">
            <a:latin typeface="Browallia New" pitchFamily="34" charset="-34"/>
            <a:cs typeface="Browallia New" pitchFamily="34" charset="-34"/>
          </a:endParaRPr>
        </a:p>
      </dgm:t>
    </dgm:pt>
    <dgm:pt modelId="{1FEC4D0E-69E1-4590-A360-6D96F7997464}">
      <dgm:prSet custT="1"/>
      <dgm:spPr/>
      <dgm:t>
        <a:bodyPr/>
        <a:lstStyle/>
        <a:p>
          <a:pPr algn="l"/>
          <a:r>
            <a:rPr lang="th-TH" sz="2800" b="0" dirty="0" smtClean="0">
              <a:latin typeface="Browallia New" pitchFamily="34" charset="-34"/>
              <a:cs typeface="Browallia New" pitchFamily="34" charset="-34"/>
            </a:rPr>
            <a:t>ลายมือชื่อรับรองของวิทยากรหรือเจ้าของหลักสูตรอบรม</a:t>
          </a:r>
          <a:endParaRPr lang="th-TH" sz="2800" b="0" dirty="0">
            <a:latin typeface="Browallia New" pitchFamily="34" charset="-34"/>
            <a:cs typeface="Browallia New" pitchFamily="34" charset="-34"/>
          </a:endParaRPr>
        </a:p>
      </dgm:t>
    </dgm:pt>
    <dgm:pt modelId="{04A8F2BA-2148-4A7E-8198-2FCBB7D28A4B}" type="parTrans" cxnId="{926515F8-D1EE-474F-BFC9-814C4FB91726}">
      <dgm:prSet/>
      <dgm:spPr/>
      <dgm:t>
        <a:bodyPr/>
        <a:lstStyle/>
        <a:p>
          <a:endParaRPr lang="th-TH" sz="2800">
            <a:latin typeface="Browallia New" pitchFamily="34" charset="-34"/>
            <a:cs typeface="Browallia New" pitchFamily="34" charset="-34"/>
          </a:endParaRPr>
        </a:p>
      </dgm:t>
    </dgm:pt>
    <dgm:pt modelId="{D2C87B82-3FC4-403A-903E-82F9560D7905}" type="sibTrans" cxnId="{926515F8-D1EE-474F-BFC9-814C4FB91726}">
      <dgm:prSet/>
      <dgm:spPr/>
      <dgm:t>
        <a:bodyPr/>
        <a:lstStyle/>
        <a:p>
          <a:endParaRPr lang="th-TH" sz="2800">
            <a:latin typeface="Browallia New" pitchFamily="34" charset="-34"/>
            <a:cs typeface="Browallia New" pitchFamily="34" charset="-34"/>
          </a:endParaRPr>
        </a:p>
      </dgm:t>
    </dgm:pt>
    <dgm:pt modelId="{37D0AE72-2935-4961-944D-8347204F6033}">
      <dgm:prSet custT="1"/>
      <dgm:spPr/>
      <dgm:t>
        <a:bodyPr/>
        <a:lstStyle/>
        <a:p>
          <a:pPr algn="l"/>
          <a:r>
            <a:rPr lang="th-TH" sz="2800" b="0" dirty="0" smtClean="0">
              <a:latin typeface="Browallia New" pitchFamily="34" charset="-34"/>
              <a:cs typeface="Browallia New" pitchFamily="34" charset="-34"/>
            </a:rPr>
            <a:t>หลักฐานที่แสดงว่าเจ้าหน้าที่ดังกล่าวได้เข้ารับการฝึกอบรมทบทวนความรู้</a:t>
          </a:r>
          <a:endParaRPr lang="th-TH" sz="2800" b="0" dirty="0">
            <a:latin typeface="Browallia New" pitchFamily="34" charset="-34"/>
            <a:cs typeface="Browallia New" pitchFamily="34" charset="-34"/>
          </a:endParaRPr>
        </a:p>
      </dgm:t>
    </dgm:pt>
    <dgm:pt modelId="{B23C5FDA-99CD-4F00-8C87-87405AB4093D}" type="parTrans" cxnId="{19512A14-CAD2-4C47-B68A-BB2986E1E11C}">
      <dgm:prSet/>
      <dgm:spPr/>
      <dgm:t>
        <a:bodyPr/>
        <a:lstStyle/>
        <a:p>
          <a:endParaRPr lang="th-TH" sz="2800"/>
        </a:p>
      </dgm:t>
    </dgm:pt>
    <dgm:pt modelId="{4132C4E5-CC58-47F2-8761-838116A922F0}" type="sibTrans" cxnId="{19512A14-CAD2-4C47-B68A-BB2986E1E11C}">
      <dgm:prSet/>
      <dgm:spPr/>
      <dgm:t>
        <a:bodyPr/>
        <a:lstStyle/>
        <a:p>
          <a:endParaRPr lang="th-TH" sz="2800"/>
        </a:p>
      </dgm:t>
    </dgm:pt>
    <dgm:pt modelId="{FDC7A94C-0633-4192-A789-44DCC362E95F}">
      <dgm:prSet custT="1"/>
      <dgm:spPr/>
      <dgm:t>
        <a:bodyPr/>
        <a:lstStyle/>
        <a:p>
          <a:pPr algn="l"/>
          <a:r>
            <a:rPr lang="th-TH" sz="2800" b="0" dirty="0" smtClean="0">
              <a:latin typeface="Browallia New" pitchFamily="34" charset="-34"/>
              <a:cs typeface="Browallia New" pitchFamily="34" charset="-34"/>
            </a:rPr>
            <a:t>ต้องจัดเก็บหลักฐานไว้ในสถานที่ประกอบกิจการ</a:t>
          </a:r>
          <a:endParaRPr lang="th-TH" sz="2800" b="0" dirty="0">
            <a:latin typeface="Browallia New" pitchFamily="34" charset="-34"/>
            <a:cs typeface="Browallia New" pitchFamily="34" charset="-34"/>
          </a:endParaRPr>
        </a:p>
      </dgm:t>
    </dgm:pt>
    <dgm:pt modelId="{5244608E-C9A0-44B3-BF67-1DA983264A4B}" type="parTrans" cxnId="{3B0A3C28-3218-4655-9FC3-F9C0069EEE1B}">
      <dgm:prSet/>
      <dgm:spPr/>
      <dgm:t>
        <a:bodyPr/>
        <a:lstStyle/>
        <a:p>
          <a:endParaRPr lang="th-TH" sz="2800"/>
        </a:p>
      </dgm:t>
    </dgm:pt>
    <dgm:pt modelId="{5AD6BACC-E6E3-4782-9A66-1F5991663CE3}" type="sibTrans" cxnId="{3B0A3C28-3218-4655-9FC3-F9C0069EEE1B}">
      <dgm:prSet/>
      <dgm:spPr/>
      <dgm:t>
        <a:bodyPr/>
        <a:lstStyle/>
        <a:p>
          <a:endParaRPr lang="th-TH" sz="2800"/>
        </a:p>
      </dgm:t>
    </dgm:pt>
    <dgm:pt modelId="{6E2C0149-A936-4217-8DF1-DBCD7A5ABC16}" type="pres">
      <dgm:prSet presAssocID="{E577560F-537C-4E99-8D9A-2B7889EB2B4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F7B0B1D-4D15-4014-B3A2-B92B53EA5BBB}" type="pres">
      <dgm:prSet presAssocID="{2EB5B33F-34BA-4228-B021-6D8761EF2FE7}" presName="circle1" presStyleLbl="node1" presStyleIdx="0" presStyleCnt="5"/>
      <dgm:spPr/>
      <dgm:t>
        <a:bodyPr/>
        <a:lstStyle/>
        <a:p>
          <a:endParaRPr lang="th-TH"/>
        </a:p>
      </dgm:t>
    </dgm:pt>
    <dgm:pt modelId="{01892792-C813-47A0-9DAF-D31FF85B790E}" type="pres">
      <dgm:prSet presAssocID="{2EB5B33F-34BA-4228-B021-6D8761EF2FE7}" presName="space" presStyleCnt="0"/>
      <dgm:spPr/>
      <dgm:t>
        <a:bodyPr/>
        <a:lstStyle/>
        <a:p>
          <a:endParaRPr lang="th-TH"/>
        </a:p>
      </dgm:t>
    </dgm:pt>
    <dgm:pt modelId="{2FE52098-01BE-43A1-9FDC-2DA15BC98AB9}" type="pres">
      <dgm:prSet presAssocID="{2EB5B33F-34BA-4228-B021-6D8761EF2FE7}" presName="rect1" presStyleLbl="alignAcc1" presStyleIdx="0" presStyleCnt="5" custLinFactNeighborX="1200"/>
      <dgm:spPr/>
      <dgm:t>
        <a:bodyPr/>
        <a:lstStyle/>
        <a:p>
          <a:endParaRPr lang="th-TH"/>
        </a:p>
      </dgm:t>
    </dgm:pt>
    <dgm:pt modelId="{905B6B59-02D7-42B8-863F-E739BFDBB75A}" type="pres">
      <dgm:prSet presAssocID="{80C6C32C-DB17-4027-B2AC-B85ACC753354}" presName="vertSpace2" presStyleLbl="node1" presStyleIdx="0" presStyleCnt="5"/>
      <dgm:spPr/>
      <dgm:t>
        <a:bodyPr/>
        <a:lstStyle/>
        <a:p>
          <a:endParaRPr lang="th-TH"/>
        </a:p>
      </dgm:t>
    </dgm:pt>
    <dgm:pt modelId="{739E22DB-0E01-4D5A-A334-AE06E096E1BE}" type="pres">
      <dgm:prSet presAssocID="{80C6C32C-DB17-4027-B2AC-B85ACC753354}" presName="circle2" presStyleLbl="node1" presStyleIdx="1" presStyleCnt="5"/>
      <dgm:spPr/>
      <dgm:t>
        <a:bodyPr/>
        <a:lstStyle/>
        <a:p>
          <a:endParaRPr lang="th-TH"/>
        </a:p>
      </dgm:t>
    </dgm:pt>
    <dgm:pt modelId="{8A99A964-31E1-4487-81BF-D07361E5D6EE}" type="pres">
      <dgm:prSet presAssocID="{80C6C32C-DB17-4027-B2AC-B85ACC753354}" presName="rect2" presStyleLbl="alignAcc1" presStyleIdx="1" presStyleCnt="5"/>
      <dgm:spPr/>
      <dgm:t>
        <a:bodyPr/>
        <a:lstStyle/>
        <a:p>
          <a:endParaRPr lang="th-TH"/>
        </a:p>
      </dgm:t>
    </dgm:pt>
    <dgm:pt modelId="{0F158383-3042-4E42-A7E5-62F9E343F65B}" type="pres">
      <dgm:prSet presAssocID="{1FEC4D0E-69E1-4590-A360-6D96F7997464}" presName="vertSpace3" presStyleLbl="node1" presStyleIdx="1" presStyleCnt="5"/>
      <dgm:spPr/>
      <dgm:t>
        <a:bodyPr/>
        <a:lstStyle/>
        <a:p>
          <a:endParaRPr lang="th-TH"/>
        </a:p>
      </dgm:t>
    </dgm:pt>
    <dgm:pt modelId="{D69E9381-85CC-48C8-8385-E3754BC9DFA4}" type="pres">
      <dgm:prSet presAssocID="{1FEC4D0E-69E1-4590-A360-6D96F7997464}" presName="circle3" presStyleLbl="node1" presStyleIdx="2" presStyleCnt="5"/>
      <dgm:spPr/>
      <dgm:t>
        <a:bodyPr/>
        <a:lstStyle/>
        <a:p>
          <a:endParaRPr lang="th-TH"/>
        </a:p>
      </dgm:t>
    </dgm:pt>
    <dgm:pt modelId="{7CEF6842-AB39-44F0-9181-2B71DDC13765}" type="pres">
      <dgm:prSet presAssocID="{1FEC4D0E-69E1-4590-A360-6D96F7997464}" presName="rect3" presStyleLbl="alignAcc1" presStyleIdx="2" presStyleCnt="5"/>
      <dgm:spPr/>
      <dgm:t>
        <a:bodyPr/>
        <a:lstStyle/>
        <a:p>
          <a:endParaRPr lang="th-TH"/>
        </a:p>
      </dgm:t>
    </dgm:pt>
    <dgm:pt modelId="{995EA82E-59AA-44FC-9A3B-215883402AE3}" type="pres">
      <dgm:prSet presAssocID="{37D0AE72-2935-4961-944D-8347204F6033}" presName="vertSpace4" presStyleLbl="node1" presStyleIdx="2" presStyleCnt="5"/>
      <dgm:spPr/>
      <dgm:t>
        <a:bodyPr/>
        <a:lstStyle/>
        <a:p>
          <a:endParaRPr lang="th-TH"/>
        </a:p>
      </dgm:t>
    </dgm:pt>
    <dgm:pt modelId="{03AB0165-F9BD-4941-963B-C062220616F2}" type="pres">
      <dgm:prSet presAssocID="{37D0AE72-2935-4961-944D-8347204F6033}" presName="circle4" presStyleLbl="node1" presStyleIdx="3" presStyleCnt="5"/>
      <dgm:spPr/>
      <dgm:t>
        <a:bodyPr/>
        <a:lstStyle/>
        <a:p>
          <a:endParaRPr lang="th-TH"/>
        </a:p>
      </dgm:t>
    </dgm:pt>
    <dgm:pt modelId="{80010C0A-07A3-4B35-BD9A-25427309D043}" type="pres">
      <dgm:prSet presAssocID="{37D0AE72-2935-4961-944D-8347204F6033}" presName="rect4" presStyleLbl="alignAcc1" presStyleIdx="3" presStyleCnt="5" custScaleY="97078"/>
      <dgm:spPr/>
      <dgm:t>
        <a:bodyPr/>
        <a:lstStyle/>
        <a:p>
          <a:endParaRPr lang="th-TH"/>
        </a:p>
      </dgm:t>
    </dgm:pt>
    <dgm:pt modelId="{A1B2867B-D868-421B-9A45-3123129D861B}" type="pres">
      <dgm:prSet presAssocID="{FDC7A94C-0633-4192-A789-44DCC362E95F}" presName="vertSpace5" presStyleLbl="node1" presStyleIdx="3" presStyleCnt="5"/>
      <dgm:spPr/>
      <dgm:t>
        <a:bodyPr/>
        <a:lstStyle/>
        <a:p>
          <a:endParaRPr lang="th-TH"/>
        </a:p>
      </dgm:t>
    </dgm:pt>
    <dgm:pt modelId="{31285DD3-AB49-4DFC-B11B-922971368902}" type="pres">
      <dgm:prSet presAssocID="{FDC7A94C-0633-4192-A789-44DCC362E95F}" presName="circle5" presStyleLbl="node1" presStyleIdx="4" presStyleCnt="5"/>
      <dgm:spPr/>
      <dgm:t>
        <a:bodyPr/>
        <a:lstStyle/>
        <a:p>
          <a:endParaRPr lang="th-TH"/>
        </a:p>
      </dgm:t>
    </dgm:pt>
    <dgm:pt modelId="{FBCDC088-8EC7-4083-8542-9E111832B0B5}" type="pres">
      <dgm:prSet presAssocID="{FDC7A94C-0633-4192-A789-44DCC362E95F}" presName="rect5" presStyleLbl="alignAcc1" presStyleIdx="4" presStyleCnt="5" custScaleY="96902" custLinFactNeighborY="5082"/>
      <dgm:spPr/>
      <dgm:t>
        <a:bodyPr/>
        <a:lstStyle/>
        <a:p>
          <a:endParaRPr lang="th-TH"/>
        </a:p>
      </dgm:t>
    </dgm:pt>
    <dgm:pt modelId="{7233CAEA-A144-45E1-97C3-FC396F3025DD}" type="pres">
      <dgm:prSet presAssocID="{2EB5B33F-34BA-4228-B021-6D8761EF2FE7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8676206-843D-47FF-810C-52BCB88D4E39}" type="pres">
      <dgm:prSet presAssocID="{80C6C32C-DB17-4027-B2AC-B85ACC753354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DFEE9B7-4C41-49D9-B984-CDCD60E3310B}" type="pres">
      <dgm:prSet presAssocID="{1FEC4D0E-69E1-4590-A360-6D96F7997464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5A1EBC1-F0FA-401A-B832-A56C0BDCE4DB}" type="pres">
      <dgm:prSet presAssocID="{37D0AE72-2935-4961-944D-8347204F6033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809C1AE-23F4-48FE-8135-0C4BAED1932A}" type="pres">
      <dgm:prSet presAssocID="{FDC7A94C-0633-4192-A789-44DCC362E95F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DFB095E-42AB-4BF8-9381-7702F849F9F7}" type="presOf" srcId="{FDC7A94C-0633-4192-A789-44DCC362E95F}" destId="{FBCDC088-8EC7-4083-8542-9E111832B0B5}" srcOrd="0" destOrd="0" presId="urn:microsoft.com/office/officeart/2005/8/layout/target3"/>
    <dgm:cxn modelId="{926515F8-D1EE-474F-BFC9-814C4FB91726}" srcId="{E577560F-537C-4E99-8D9A-2B7889EB2B43}" destId="{1FEC4D0E-69E1-4590-A360-6D96F7997464}" srcOrd="2" destOrd="0" parTransId="{04A8F2BA-2148-4A7E-8198-2FCBB7D28A4B}" sibTransId="{D2C87B82-3FC4-403A-903E-82F9560D7905}"/>
    <dgm:cxn modelId="{A0431F82-D04F-4BB1-9B47-8DE6D59A09DE}" type="presOf" srcId="{E577560F-537C-4E99-8D9A-2B7889EB2B43}" destId="{6E2C0149-A936-4217-8DF1-DBCD7A5ABC16}" srcOrd="0" destOrd="0" presId="urn:microsoft.com/office/officeart/2005/8/layout/target3"/>
    <dgm:cxn modelId="{DA3267A2-526C-430E-906D-06D69BC5300D}" type="presOf" srcId="{37D0AE72-2935-4961-944D-8347204F6033}" destId="{25A1EBC1-F0FA-401A-B832-A56C0BDCE4DB}" srcOrd="1" destOrd="0" presId="urn:microsoft.com/office/officeart/2005/8/layout/target3"/>
    <dgm:cxn modelId="{3B0A3C28-3218-4655-9FC3-F9C0069EEE1B}" srcId="{E577560F-537C-4E99-8D9A-2B7889EB2B43}" destId="{FDC7A94C-0633-4192-A789-44DCC362E95F}" srcOrd="4" destOrd="0" parTransId="{5244608E-C9A0-44B3-BF67-1DA983264A4B}" sibTransId="{5AD6BACC-E6E3-4782-9A66-1F5991663CE3}"/>
    <dgm:cxn modelId="{19512A14-CAD2-4C47-B68A-BB2986E1E11C}" srcId="{E577560F-537C-4E99-8D9A-2B7889EB2B43}" destId="{37D0AE72-2935-4961-944D-8347204F6033}" srcOrd="3" destOrd="0" parTransId="{B23C5FDA-99CD-4F00-8C87-87405AB4093D}" sibTransId="{4132C4E5-CC58-47F2-8761-838116A922F0}"/>
    <dgm:cxn modelId="{85D452B6-F508-411F-BA54-0B57F1ED73B1}" type="presOf" srcId="{2EB5B33F-34BA-4228-B021-6D8761EF2FE7}" destId="{7233CAEA-A144-45E1-97C3-FC396F3025DD}" srcOrd="1" destOrd="0" presId="urn:microsoft.com/office/officeart/2005/8/layout/target3"/>
    <dgm:cxn modelId="{0182263A-DBDC-4F9D-B00B-D724433C4C2B}" type="presOf" srcId="{2EB5B33F-34BA-4228-B021-6D8761EF2FE7}" destId="{2FE52098-01BE-43A1-9FDC-2DA15BC98AB9}" srcOrd="0" destOrd="0" presId="urn:microsoft.com/office/officeart/2005/8/layout/target3"/>
    <dgm:cxn modelId="{38067D09-7ACD-40B4-8D56-C35AB10B2F59}" srcId="{E577560F-537C-4E99-8D9A-2B7889EB2B43}" destId="{80C6C32C-DB17-4027-B2AC-B85ACC753354}" srcOrd="1" destOrd="0" parTransId="{E392CD8D-3A68-45A3-97F1-DD13C04454B3}" sibTransId="{2837F866-7FCE-4DC4-A331-37EF297E63FF}"/>
    <dgm:cxn modelId="{58C0D72D-D998-4AE7-A35A-B4B808960195}" type="presOf" srcId="{37D0AE72-2935-4961-944D-8347204F6033}" destId="{80010C0A-07A3-4B35-BD9A-25427309D043}" srcOrd="0" destOrd="0" presId="urn:microsoft.com/office/officeart/2005/8/layout/target3"/>
    <dgm:cxn modelId="{24B14B3D-6155-45B1-BDDB-B49593F6A210}" type="presOf" srcId="{FDC7A94C-0633-4192-A789-44DCC362E95F}" destId="{8809C1AE-23F4-48FE-8135-0C4BAED1932A}" srcOrd="1" destOrd="0" presId="urn:microsoft.com/office/officeart/2005/8/layout/target3"/>
    <dgm:cxn modelId="{A8F9ECA3-8015-4CB7-A2F6-1EF3A7558CF3}" srcId="{E577560F-537C-4E99-8D9A-2B7889EB2B43}" destId="{2EB5B33F-34BA-4228-B021-6D8761EF2FE7}" srcOrd="0" destOrd="0" parTransId="{1932BE66-CA27-4597-B104-19A311B886C9}" sibTransId="{0169A568-B79D-49CA-9775-5FD16F4B5BBD}"/>
    <dgm:cxn modelId="{D0856C2F-5B6B-48C7-876F-BC4BEF2FB099}" type="presOf" srcId="{1FEC4D0E-69E1-4590-A360-6D96F7997464}" destId="{7CEF6842-AB39-44F0-9181-2B71DDC13765}" srcOrd="0" destOrd="0" presId="urn:microsoft.com/office/officeart/2005/8/layout/target3"/>
    <dgm:cxn modelId="{2338AF5F-DB4D-48E1-A968-90376F8AB1EB}" type="presOf" srcId="{1FEC4D0E-69E1-4590-A360-6D96F7997464}" destId="{1DFEE9B7-4C41-49D9-B984-CDCD60E3310B}" srcOrd="1" destOrd="0" presId="urn:microsoft.com/office/officeart/2005/8/layout/target3"/>
    <dgm:cxn modelId="{CDBBA0AB-0DBE-4F89-A602-E7887F99849C}" type="presOf" srcId="{80C6C32C-DB17-4027-B2AC-B85ACC753354}" destId="{8A99A964-31E1-4487-81BF-D07361E5D6EE}" srcOrd="0" destOrd="0" presId="urn:microsoft.com/office/officeart/2005/8/layout/target3"/>
    <dgm:cxn modelId="{526178A3-1311-4E47-BFA7-936E2EE31852}" type="presOf" srcId="{80C6C32C-DB17-4027-B2AC-B85ACC753354}" destId="{C8676206-843D-47FF-810C-52BCB88D4E39}" srcOrd="1" destOrd="0" presId="urn:microsoft.com/office/officeart/2005/8/layout/target3"/>
    <dgm:cxn modelId="{D1D97B07-5559-47DC-9375-4A0CA0CA547E}" type="presParOf" srcId="{6E2C0149-A936-4217-8DF1-DBCD7A5ABC16}" destId="{BF7B0B1D-4D15-4014-B3A2-B92B53EA5BBB}" srcOrd="0" destOrd="0" presId="urn:microsoft.com/office/officeart/2005/8/layout/target3"/>
    <dgm:cxn modelId="{82DDBF77-5847-40C5-943F-AB3B8B7CC9B5}" type="presParOf" srcId="{6E2C0149-A936-4217-8DF1-DBCD7A5ABC16}" destId="{01892792-C813-47A0-9DAF-D31FF85B790E}" srcOrd="1" destOrd="0" presId="urn:microsoft.com/office/officeart/2005/8/layout/target3"/>
    <dgm:cxn modelId="{5CD8DC2A-32F8-452D-8AF7-8DF894E98704}" type="presParOf" srcId="{6E2C0149-A936-4217-8DF1-DBCD7A5ABC16}" destId="{2FE52098-01BE-43A1-9FDC-2DA15BC98AB9}" srcOrd="2" destOrd="0" presId="urn:microsoft.com/office/officeart/2005/8/layout/target3"/>
    <dgm:cxn modelId="{81DEA023-19E7-46CA-8936-BA8546642D06}" type="presParOf" srcId="{6E2C0149-A936-4217-8DF1-DBCD7A5ABC16}" destId="{905B6B59-02D7-42B8-863F-E739BFDBB75A}" srcOrd="3" destOrd="0" presId="urn:microsoft.com/office/officeart/2005/8/layout/target3"/>
    <dgm:cxn modelId="{008539CF-7B77-4665-A5B6-EDCBF6004C3F}" type="presParOf" srcId="{6E2C0149-A936-4217-8DF1-DBCD7A5ABC16}" destId="{739E22DB-0E01-4D5A-A334-AE06E096E1BE}" srcOrd="4" destOrd="0" presId="urn:microsoft.com/office/officeart/2005/8/layout/target3"/>
    <dgm:cxn modelId="{ADD6A61B-6764-468F-8BAE-58F9C816EDC9}" type="presParOf" srcId="{6E2C0149-A936-4217-8DF1-DBCD7A5ABC16}" destId="{8A99A964-31E1-4487-81BF-D07361E5D6EE}" srcOrd="5" destOrd="0" presId="urn:microsoft.com/office/officeart/2005/8/layout/target3"/>
    <dgm:cxn modelId="{4A40A0EE-6F3B-4C68-9F49-9A292CBCFE5B}" type="presParOf" srcId="{6E2C0149-A936-4217-8DF1-DBCD7A5ABC16}" destId="{0F158383-3042-4E42-A7E5-62F9E343F65B}" srcOrd="6" destOrd="0" presId="urn:microsoft.com/office/officeart/2005/8/layout/target3"/>
    <dgm:cxn modelId="{048AA586-60DF-4F28-9130-06F2E308EF78}" type="presParOf" srcId="{6E2C0149-A936-4217-8DF1-DBCD7A5ABC16}" destId="{D69E9381-85CC-48C8-8385-E3754BC9DFA4}" srcOrd="7" destOrd="0" presId="urn:microsoft.com/office/officeart/2005/8/layout/target3"/>
    <dgm:cxn modelId="{2B7BC734-1975-47A8-9E9F-E1263D33E757}" type="presParOf" srcId="{6E2C0149-A936-4217-8DF1-DBCD7A5ABC16}" destId="{7CEF6842-AB39-44F0-9181-2B71DDC13765}" srcOrd="8" destOrd="0" presId="urn:microsoft.com/office/officeart/2005/8/layout/target3"/>
    <dgm:cxn modelId="{76EC46C3-F78F-498E-8D61-BEF39870E290}" type="presParOf" srcId="{6E2C0149-A936-4217-8DF1-DBCD7A5ABC16}" destId="{995EA82E-59AA-44FC-9A3B-215883402AE3}" srcOrd="9" destOrd="0" presId="urn:microsoft.com/office/officeart/2005/8/layout/target3"/>
    <dgm:cxn modelId="{126CDD31-3C1E-463B-AC12-56518C4DF90E}" type="presParOf" srcId="{6E2C0149-A936-4217-8DF1-DBCD7A5ABC16}" destId="{03AB0165-F9BD-4941-963B-C062220616F2}" srcOrd="10" destOrd="0" presId="urn:microsoft.com/office/officeart/2005/8/layout/target3"/>
    <dgm:cxn modelId="{3D91CB48-DC99-4770-A251-F051D6833843}" type="presParOf" srcId="{6E2C0149-A936-4217-8DF1-DBCD7A5ABC16}" destId="{80010C0A-07A3-4B35-BD9A-25427309D043}" srcOrd="11" destOrd="0" presId="urn:microsoft.com/office/officeart/2005/8/layout/target3"/>
    <dgm:cxn modelId="{DC1FF025-644A-4857-9E60-D3796367B52F}" type="presParOf" srcId="{6E2C0149-A936-4217-8DF1-DBCD7A5ABC16}" destId="{A1B2867B-D868-421B-9A45-3123129D861B}" srcOrd="12" destOrd="0" presId="urn:microsoft.com/office/officeart/2005/8/layout/target3"/>
    <dgm:cxn modelId="{92E72A86-A3D6-4793-A27C-1F60183EC20F}" type="presParOf" srcId="{6E2C0149-A936-4217-8DF1-DBCD7A5ABC16}" destId="{31285DD3-AB49-4DFC-B11B-922971368902}" srcOrd="13" destOrd="0" presId="urn:microsoft.com/office/officeart/2005/8/layout/target3"/>
    <dgm:cxn modelId="{3B9DED96-1611-4E38-847C-C6FEA72430CC}" type="presParOf" srcId="{6E2C0149-A936-4217-8DF1-DBCD7A5ABC16}" destId="{FBCDC088-8EC7-4083-8542-9E111832B0B5}" srcOrd="14" destOrd="0" presId="urn:microsoft.com/office/officeart/2005/8/layout/target3"/>
    <dgm:cxn modelId="{ADE41B7E-3B3C-4E65-98DA-778A288D96DF}" type="presParOf" srcId="{6E2C0149-A936-4217-8DF1-DBCD7A5ABC16}" destId="{7233CAEA-A144-45E1-97C3-FC396F3025DD}" srcOrd="15" destOrd="0" presId="urn:microsoft.com/office/officeart/2005/8/layout/target3"/>
    <dgm:cxn modelId="{3ED20791-CD80-41AB-B254-A0B6CE7CA14D}" type="presParOf" srcId="{6E2C0149-A936-4217-8DF1-DBCD7A5ABC16}" destId="{C8676206-843D-47FF-810C-52BCB88D4E39}" srcOrd="16" destOrd="0" presId="urn:microsoft.com/office/officeart/2005/8/layout/target3"/>
    <dgm:cxn modelId="{1FC2102D-73D9-4D3D-AF4F-621557107676}" type="presParOf" srcId="{6E2C0149-A936-4217-8DF1-DBCD7A5ABC16}" destId="{1DFEE9B7-4C41-49D9-B984-CDCD60E3310B}" srcOrd="17" destOrd="0" presId="urn:microsoft.com/office/officeart/2005/8/layout/target3"/>
    <dgm:cxn modelId="{601E67F8-D2EC-4DE8-8B10-D0AF1C2185D1}" type="presParOf" srcId="{6E2C0149-A936-4217-8DF1-DBCD7A5ABC16}" destId="{25A1EBC1-F0FA-401A-B832-A56C0BDCE4DB}" srcOrd="18" destOrd="0" presId="urn:microsoft.com/office/officeart/2005/8/layout/target3"/>
    <dgm:cxn modelId="{655FA4A4-BAB0-4013-ADF6-23E935B2C613}" type="presParOf" srcId="{6E2C0149-A936-4217-8DF1-DBCD7A5ABC16}" destId="{8809C1AE-23F4-48FE-8135-0C4BAED1932A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0AA76D2-53C2-4389-88A7-049F9A433FBC}" type="doc">
      <dgm:prSet loTypeId="urn:microsoft.com/office/officeart/2005/8/layout/vList5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th-TH"/>
        </a:p>
      </dgm:t>
    </dgm:pt>
    <dgm:pt modelId="{D44C4AAD-1171-4730-8BB0-EA8B74C1C777}">
      <dgm:prSet phldrT="[ข้อความ]" custT="1"/>
      <dgm:spPr/>
      <dgm:t>
        <a:bodyPr/>
        <a:lstStyle/>
        <a:p>
          <a:r>
            <a:rPr lang="th-TH" sz="3200" b="1" dirty="0" smtClean="0">
              <a:latin typeface="AngsanaUPC" pitchFamily="18" charset="-34"/>
              <a:cs typeface="AngsanaUPC" pitchFamily="18" charset="-34"/>
            </a:rPr>
            <a:t>“บุคคลที่ถูกกำหนด”</a:t>
          </a:r>
          <a:endParaRPr lang="th-TH" sz="4000" b="1" dirty="0">
            <a:latin typeface="AngsanaUPC" pitchFamily="18" charset="-34"/>
            <a:cs typeface="AngsanaUPC" pitchFamily="18" charset="-34"/>
          </a:endParaRPr>
        </a:p>
      </dgm:t>
    </dgm:pt>
    <dgm:pt modelId="{11D58030-D2DF-4509-92AE-9E2C2CA106FF}" type="parTrans" cxnId="{975510BE-43DD-41DA-A140-B44605ECE9A0}">
      <dgm:prSet/>
      <dgm:spPr/>
      <dgm:t>
        <a:bodyPr/>
        <a:lstStyle/>
        <a:p>
          <a:endParaRPr lang="th-TH"/>
        </a:p>
      </dgm:t>
    </dgm:pt>
    <dgm:pt modelId="{B55F702A-2CEA-45AA-812A-CE21FA5F3646}" type="sibTrans" cxnId="{975510BE-43DD-41DA-A140-B44605ECE9A0}">
      <dgm:prSet/>
      <dgm:spPr/>
      <dgm:t>
        <a:bodyPr/>
        <a:lstStyle/>
        <a:p>
          <a:endParaRPr lang="th-TH"/>
        </a:p>
      </dgm:t>
    </dgm:pt>
    <dgm:pt modelId="{2B797BF3-0F63-441C-9FD9-622692C66E77}">
      <dgm:prSet phldrT="[ข้อความ]" custT="1"/>
      <dgm:spPr/>
      <dgm:t>
        <a:bodyPr anchor="t"/>
        <a:lstStyle/>
        <a:p>
          <a:r>
            <a:rPr lang="th-TH" sz="2200" b="1" dirty="0" smtClean="0">
              <a:latin typeface="AngsanaUPC" pitchFamily="18" charset="-34"/>
              <a:cs typeface="AngsanaUPC" pitchFamily="18" charset="-34"/>
            </a:rPr>
            <a:t>บุคคล คณะบุคคล นิติบุคคล หรือองค์กรตามรายชื่อซึ่งมีมติหรือประกาศภายใต้คณะมนตรีความมั่นคงแห่งสหประชาชาติกำหนดให้เป็นผู้ที่มีการกระทำอันเป็นการก่อการร้าย หรือบุคคล คณะบุคคล  นิติบุคคล หรือองค์กรตามรายชื่อที่ศาลได้พิจารณาและมีคำสั่งให้เป็นบุคคลที่ถูกกำหนดตามพระราชบัญญัตินี้</a:t>
          </a:r>
          <a:endParaRPr lang="th-TH" sz="2800" b="1" dirty="0">
            <a:latin typeface="AngsanaUPC" pitchFamily="18" charset="-34"/>
            <a:cs typeface="AngsanaUPC" pitchFamily="18" charset="-34"/>
          </a:endParaRPr>
        </a:p>
      </dgm:t>
    </dgm:pt>
    <dgm:pt modelId="{718A3CF1-0194-4D1F-9045-91C0EF96FE6D}" type="parTrans" cxnId="{15744121-6FF5-42F7-8D1E-0333A0829A85}">
      <dgm:prSet/>
      <dgm:spPr/>
      <dgm:t>
        <a:bodyPr/>
        <a:lstStyle/>
        <a:p>
          <a:endParaRPr lang="th-TH"/>
        </a:p>
      </dgm:t>
    </dgm:pt>
    <dgm:pt modelId="{D01221F7-41D7-477B-BC93-2F27596A6B7D}" type="sibTrans" cxnId="{15744121-6FF5-42F7-8D1E-0333A0829A85}">
      <dgm:prSet/>
      <dgm:spPr/>
      <dgm:t>
        <a:bodyPr/>
        <a:lstStyle/>
        <a:p>
          <a:endParaRPr lang="th-TH"/>
        </a:p>
      </dgm:t>
    </dgm:pt>
    <dgm:pt modelId="{ACFCA981-FF5D-4211-9E1B-270A22508845}">
      <dgm:prSet phldrT="[ข้อความ]" custT="1"/>
      <dgm:spPr/>
      <dgm:t>
        <a:bodyPr/>
        <a:lstStyle/>
        <a:p>
          <a:r>
            <a:rPr lang="th-TH" sz="3200" b="1" dirty="0" smtClean="0">
              <a:latin typeface="AngsanaUPC" pitchFamily="18" charset="-34"/>
              <a:cs typeface="AngsanaUPC" pitchFamily="18" charset="-34"/>
            </a:rPr>
            <a:t>“ระงับการดำเนินการกับทรัพย์สิน”</a:t>
          </a:r>
          <a:endParaRPr lang="th-TH" sz="3200" b="1" dirty="0">
            <a:latin typeface="AngsanaUPC" pitchFamily="18" charset="-34"/>
            <a:cs typeface="AngsanaUPC" pitchFamily="18" charset="-34"/>
          </a:endParaRPr>
        </a:p>
      </dgm:t>
    </dgm:pt>
    <dgm:pt modelId="{ECC6D585-F97C-4E50-A93C-CDA8E2219491}" type="parTrans" cxnId="{2062866A-E034-4E7B-A683-F68F5D294CDC}">
      <dgm:prSet/>
      <dgm:spPr/>
      <dgm:t>
        <a:bodyPr/>
        <a:lstStyle/>
        <a:p>
          <a:endParaRPr lang="th-TH"/>
        </a:p>
      </dgm:t>
    </dgm:pt>
    <dgm:pt modelId="{6A25075B-9866-42FA-B3AD-D079E186A0F4}" type="sibTrans" cxnId="{2062866A-E034-4E7B-A683-F68F5D294CDC}">
      <dgm:prSet/>
      <dgm:spPr/>
      <dgm:t>
        <a:bodyPr/>
        <a:lstStyle/>
        <a:p>
          <a:endParaRPr lang="th-TH"/>
        </a:p>
      </dgm:t>
    </dgm:pt>
    <dgm:pt modelId="{4E414745-A1B3-49A3-9D6B-F752C90024FA}">
      <dgm:prSet phldrT="[ข้อความ]" custT="1"/>
      <dgm:spPr/>
      <dgm:t>
        <a:bodyPr anchor="t"/>
        <a:lstStyle/>
        <a:p>
          <a:r>
            <a:rPr lang="th-TH" sz="2400" b="1" dirty="0" smtClean="0">
              <a:latin typeface="AngsanaUPC" pitchFamily="18" charset="-34"/>
              <a:cs typeface="AngsanaUPC" pitchFamily="18" charset="-34"/>
            </a:rPr>
            <a:t>การห้ามโอน ขาย ยักย้าย หรือจำหน่ายซึ่งทรัพย์สินหรือเปลี่ยนสภาพใช้ประโยชน์หรือกระทำการใดๆ ต่อทรัพย์สินอันจะส่งผลเปลี่ยนแปลงต่อจำนวน มูลค่า ปริมาณ  ทำเลที่ตั้ง หรือลักษณะของทรัพย์สินนั้น</a:t>
          </a:r>
          <a:endParaRPr lang="th-TH" sz="2400" b="1" dirty="0">
            <a:latin typeface="AngsanaUPC" pitchFamily="18" charset="-34"/>
            <a:cs typeface="AngsanaUPC" pitchFamily="18" charset="-34"/>
          </a:endParaRPr>
        </a:p>
      </dgm:t>
    </dgm:pt>
    <dgm:pt modelId="{B9B3A8B1-D3F8-442C-BFBD-F2185840A624}" type="parTrans" cxnId="{ECED0BB4-402E-478F-AA05-D3168735DA4F}">
      <dgm:prSet/>
      <dgm:spPr/>
      <dgm:t>
        <a:bodyPr/>
        <a:lstStyle/>
        <a:p>
          <a:endParaRPr lang="th-TH"/>
        </a:p>
      </dgm:t>
    </dgm:pt>
    <dgm:pt modelId="{07E7BE79-92B8-40FC-B671-807958EB643F}" type="sibTrans" cxnId="{ECED0BB4-402E-478F-AA05-D3168735DA4F}">
      <dgm:prSet/>
      <dgm:spPr/>
      <dgm:t>
        <a:bodyPr/>
        <a:lstStyle/>
        <a:p>
          <a:endParaRPr lang="th-TH"/>
        </a:p>
      </dgm:t>
    </dgm:pt>
    <dgm:pt modelId="{E3CB354E-F488-4679-8A9B-57FB4866B5D3}">
      <dgm:prSet phldrT="[ข้อความ]" custT="1"/>
      <dgm:spPr/>
      <dgm:t>
        <a:bodyPr anchor="t"/>
        <a:lstStyle/>
        <a:p>
          <a:r>
            <a:rPr lang="th-TH" sz="2200" b="1" dirty="0" smtClean="0">
              <a:latin typeface="AngsanaUPC" pitchFamily="18" charset="-34"/>
              <a:cs typeface="AngsanaUPC" pitchFamily="18" charset="-34"/>
            </a:rPr>
            <a:t>-   </a:t>
          </a:r>
          <a:r>
            <a:rPr lang="en-US" sz="2200" b="1" dirty="0" smtClean="0">
              <a:latin typeface="AngsanaUPC" pitchFamily="18" charset="-34"/>
              <a:cs typeface="AngsanaUPC" pitchFamily="18" charset="-34"/>
            </a:rPr>
            <a:t>U/N  LIST   ( </a:t>
          </a:r>
          <a:r>
            <a:rPr lang="th-TH" sz="2200" b="1" dirty="0" smtClean="0">
              <a:latin typeface="AngsanaUPC" pitchFamily="18" charset="-34"/>
              <a:cs typeface="AngsanaUPC" pitchFamily="18" charset="-34"/>
            </a:rPr>
            <a:t>มาตรา 4)   	</a:t>
          </a:r>
          <a:endParaRPr lang="th-TH" sz="2800" b="1" dirty="0">
            <a:latin typeface="AngsanaUPC" pitchFamily="18" charset="-34"/>
            <a:cs typeface="AngsanaUPC" pitchFamily="18" charset="-34"/>
          </a:endParaRPr>
        </a:p>
      </dgm:t>
    </dgm:pt>
    <dgm:pt modelId="{1E10CE4F-660F-414B-8CB6-92CAFB230FE2}" type="parTrans" cxnId="{881AF09C-8635-4108-B2F9-C3B2DA775D55}">
      <dgm:prSet/>
      <dgm:spPr/>
      <dgm:t>
        <a:bodyPr/>
        <a:lstStyle/>
        <a:p>
          <a:endParaRPr lang="th-TH"/>
        </a:p>
      </dgm:t>
    </dgm:pt>
    <dgm:pt modelId="{E3E23F6F-B80D-4B72-B453-77C3555C7DB6}" type="sibTrans" cxnId="{881AF09C-8635-4108-B2F9-C3B2DA775D55}">
      <dgm:prSet/>
      <dgm:spPr/>
      <dgm:t>
        <a:bodyPr/>
        <a:lstStyle/>
        <a:p>
          <a:endParaRPr lang="th-TH"/>
        </a:p>
      </dgm:t>
    </dgm:pt>
    <dgm:pt modelId="{91CB28DD-40A2-4B38-92CC-7315026CBCCB}">
      <dgm:prSet phldrT="[ข้อความ]" custT="1"/>
      <dgm:spPr/>
      <dgm:t>
        <a:bodyPr anchor="t"/>
        <a:lstStyle/>
        <a:p>
          <a:r>
            <a:rPr lang="th-TH" sz="2200" b="1" dirty="0" smtClean="0">
              <a:latin typeface="AngsanaUPC" pitchFamily="18" charset="-34"/>
              <a:cs typeface="AngsanaUPC" pitchFamily="18" charset="-34"/>
            </a:rPr>
            <a:t>-   </a:t>
          </a:r>
          <a:r>
            <a:rPr lang="en-US" sz="2200" b="1" dirty="0" smtClean="0">
              <a:latin typeface="AngsanaUPC" pitchFamily="18" charset="-34"/>
              <a:cs typeface="AngsanaUPC" pitchFamily="18" charset="-34"/>
            </a:rPr>
            <a:t>THAILAND  LIST  </a:t>
          </a:r>
          <a:r>
            <a:rPr lang="th-TH" sz="2200" b="1" dirty="0" smtClean="0">
              <a:latin typeface="AngsanaUPC" pitchFamily="18" charset="-34"/>
              <a:cs typeface="AngsanaUPC" pitchFamily="18" charset="-34"/>
            </a:rPr>
            <a:t>(มาตรา 5)</a:t>
          </a:r>
          <a:r>
            <a:rPr lang="th-TH" sz="2000" b="1" dirty="0" smtClean="0">
              <a:latin typeface="AngsanaUPC" pitchFamily="18" charset="-34"/>
              <a:cs typeface="AngsanaUPC" pitchFamily="18" charset="-34"/>
            </a:rPr>
            <a:t>	</a:t>
          </a:r>
          <a:endParaRPr lang="th-TH" sz="2800" b="1" dirty="0">
            <a:latin typeface="AngsanaUPC" pitchFamily="18" charset="-34"/>
            <a:cs typeface="AngsanaUPC" pitchFamily="18" charset="-34"/>
          </a:endParaRPr>
        </a:p>
      </dgm:t>
    </dgm:pt>
    <dgm:pt modelId="{86951204-CA9B-4A91-90AE-E86BBA37E124}" type="parTrans" cxnId="{7D02EEA6-9EAD-430F-B955-B7FF5FDC76F6}">
      <dgm:prSet/>
      <dgm:spPr/>
      <dgm:t>
        <a:bodyPr/>
        <a:lstStyle/>
        <a:p>
          <a:endParaRPr lang="th-TH"/>
        </a:p>
      </dgm:t>
    </dgm:pt>
    <dgm:pt modelId="{0D4E229B-7BF1-4255-BAC8-E3F11D81FEA9}" type="sibTrans" cxnId="{7D02EEA6-9EAD-430F-B955-B7FF5FDC76F6}">
      <dgm:prSet/>
      <dgm:spPr/>
      <dgm:t>
        <a:bodyPr/>
        <a:lstStyle/>
        <a:p>
          <a:endParaRPr lang="th-TH"/>
        </a:p>
      </dgm:t>
    </dgm:pt>
    <dgm:pt modelId="{A1C1A9F2-44B9-44A6-AC60-11AFF34758F1}" type="pres">
      <dgm:prSet presAssocID="{50AA76D2-53C2-4389-88A7-049F9A433F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A7955D2-3CAE-4694-9BB2-80166A8E4CA9}" type="pres">
      <dgm:prSet presAssocID="{D44C4AAD-1171-4730-8BB0-EA8B74C1C777}" presName="linNode" presStyleCnt="0"/>
      <dgm:spPr/>
      <dgm:t>
        <a:bodyPr/>
        <a:lstStyle/>
        <a:p>
          <a:endParaRPr lang="th-TH"/>
        </a:p>
      </dgm:t>
    </dgm:pt>
    <dgm:pt modelId="{E29C6F4F-445A-460F-97B5-8D01B333F06F}" type="pres">
      <dgm:prSet presAssocID="{D44C4AAD-1171-4730-8BB0-EA8B74C1C777}" presName="parentText" presStyleLbl="node1" presStyleIdx="0" presStyleCnt="2" custScaleX="90818" custScaleY="10322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DF3081B-43E9-4309-9A95-509D4CC4237C}" type="pres">
      <dgm:prSet presAssocID="{D44C4AAD-1171-4730-8BB0-EA8B74C1C777}" presName="descendantText" presStyleLbl="alignAccFollowNode1" presStyleIdx="0" presStyleCnt="2" custScaleX="105165" custScaleY="12895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07186F-1BC2-4D42-BA5D-F9B998E6FFE9}" type="pres">
      <dgm:prSet presAssocID="{B55F702A-2CEA-45AA-812A-CE21FA5F3646}" presName="sp" presStyleCnt="0"/>
      <dgm:spPr/>
      <dgm:t>
        <a:bodyPr/>
        <a:lstStyle/>
        <a:p>
          <a:endParaRPr lang="th-TH"/>
        </a:p>
      </dgm:t>
    </dgm:pt>
    <dgm:pt modelId="{21454B62-B235-4BD0-BF71-99602756DA90}" type="pres">
      <dgm:prSet presAssocID="{ACFCA981-FF5D-4211-9E1B-270A22508845}" presName="linNode" presStyleCnt="0"/>
      <dgm:spPr/>
      <dgm:t>
        <a:bodyPr/>
        <a:lstStyle/>
        <a:p>
          <a:endParaRPr lang="th-TH"/>
        </a:p>
      </dgm:t>
    </dgm:pt>
    <dgm:pt modelId="{E76ACECF-7C5E-4BCB-B565-BE22CEB13EF5}" type="pres">
      <dgm:prSet presAssocID="{ACFCA981-FF5D-4211-9E1B-270A22508845}" presName="parentText" presStyleLbl="node1" presStyleIdx="1" presStyleCnt="2" custScaleY="77959" custLinFactNeighborX="1291" custLinFactNeighborY="59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5E72AB1-418C-4039-9B7A-2E56EA96679C}" type="pres">
      <dgm:prSet presAssocID="{ACFCA981-FF5D-4211-9E1B-270A22508845}" presName="descendantText" presStyleLbl="alignAccFollowNode1" presStyleIdx="1" presStyleCnt="2" custScaleX="123518" custScaleY="90199" custLinFactNeighborX="1900" custLinFactNeighborY="91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5744121-6FF5-42F7-8D1E-0333A0829A85}" srcId="{D44C4AAD-1171-4730-8BB0-EA8B74C1C777}" destId="{2B797BF3-0F63-441C-9FD9-622692C66E77}" srcOrd="0" destOrd="0" parTransId="{718A3CF1-0194-4D1F-9045-91C0EF96FE6D}" sibTransId="{D01221F7-41D7-477B-BC93-2F27596A6B7D}"/>
    <dgm:cxn modelId="{881AF09C-8635-4108-B2F9-C3B2DA775D55}" srcId="{D44C4AAD-1171-4730-8BB0-EA8B74C1C777}" destId="{E3CB354E-F488-4679-8A9B-57FB4866B5D3}" srcOrd="1" destOrd="0" parTransId="{1E10CE4F-660F-414B-8CB6-92CAFB230FE2}" sibTransId="{E3E23F6F-B80D-4B72-B453-77C3555C7DB6}"/>
    <dgm:cxn modelId="{A3CB0113-002E-4DFC-A4E5-1BA23B20D2DF}" type="presOf" srcId="{D44C4AAD-1171-4730-8BB0-EA8B74C1C777}" destId="{E29C6F4F-445A-460F-97B5-8D01B333F06F}" srcOrd="0" destOrd="0" presId="urn:microsoft.com/office/officeart/2005/8/layout/vList5"/>
    <dgm:cxn modelId="{7D02EEA6-9EAD-430F-B955-B7FF5FDC76F6}" srcId="{D44C4AAD-1171-4730-8BB0-EA8B74C1C777}" destId="{91CB28DD-40A2-4B38-92CC-7315026CBCCB}" srcOrd="2" destOrd="0" parTransId="{86951204-CA9B-4A91-90AE-E86BBA37E124}" sibTransId="{0D4E229B-7BF1-4255-BAC8-E3F11D81FEA9}"/>
    <dgm:cxn modelId="{424A6A79-FE9D-47EF-BF20-B0F10914931A}" type="presOf" srcId="{50AA76D2-53C2-4389-88A7-049F9A433FBC}" destId="{A1C1A9F2-44B9-44A6-AC60-11AFF34758F1}" srcOrd="0" destOrd="0" presId="urn:microsoft.com/office/officeart/2005/8/layout/vList5"/>
    <dgm:cxn modelId="{ECED0BB4-402E-478F-AA05-D3168735DA4F}" srcId="{ACFCA981-FF5D-4211-9E1B-270A22508845}" destId="{4E414745-A1B3-49A3-9D6B-F752C90024FA}" srcOrd="0" destOrd="0" parTransId="{B9B3A8B1-D3F8-442C-BFBD-F2185840A624}" sibTransId="{07E7BE79-92B8-40FC-B671-807958EB643F}"/>
    <dgm:cxn modelId="{643D5860-2AFF-4167-B7E2-4C24E75FFF34}" type="presOf" srcId="{4E414745-A1B3-49A3-9D6B-F752C90024FA}" destId="{35E72AB1-418C-4039-9B7A-2E56EA96679C}" srcOrd="0" destOrd="0" presId="urn:microsoft.com/office/officeart/2005/8/layout/vList5"/>
    <dgm:cxn modelId="{86AB5815-A19C-477E-AC5E-B95E891A7C61}" type="presOf" srcId="{91CB28DD-40A2-4B38-92CC-7315026CBCCB}" destId="{9DF3081B-43E9-4309-9A95-509D4CC4237C}" srcOrd="0" destOrd="2" presId="urn:microsoft.com/office/officeart/2005/8/layout/vList5"/>
    <dgm:cxn modelId="{BDE1EAAB-70FB-4D12-B53C-7A97EACD6CF0}" type="presOf" srcId="{E3CB354E-F488-4679-8A9B-57FB4866B5D3}" destId="{9DF3081B-43E9-4309-9A95-509D4CC4237C}" srcOrd="0" destOrd="1" presId="urn:microsoft.com/office/officeart/2005/8/layout/vList5"/>
    <dgm:cxn modelId="{CA799376-8AF1-4793-A4FB-355215CF8C5D}" type="presOf" srcId="{2B797BF3-0F63-441C-9FD9-622692C66E77}" destId="{9DF3081B-43E9-4309-9A95-509D4CC4237C}" srcOrd="0" destOrd="0" presId="urn:microsoft.com/office/officeart/2005/8/layout/vList5"/>
    <dgm:cxn modelId="{2F386B62-A8A4-43E2-973C-C881E6CD89F7}" type="presOf" srcId="{ACFCA981-FF5D-4211-9E1B-270A22508845}" destId="{E76ACECF-7C5E-4BCB-B565-BE22CEB13EF5}" srcOrd="0" destOrd="0" presId="urn:microsoft.com/office/officeart/2005/8/layout/vList5"/>
    <dgm:cxn modelId="{975510BE-43DD-41DA-A140-B44605ECE9A0}" srcId="{50AA76D2-53C2-4389-88A7-049F9A433FBC}" destId="{D44C4AAD-1171-4730-8BB0-EA8B74C1C777}" srcOrd="0" destOrd="0" parTransId="{11D58030-D2DF-4509-92AE-9E2C2CA106FF}" sibTransId="{B55F702A-2CEA-45AA-812A-CE21FA5F3646}"/>
    <dgm:cxn modelId="{2062866A-E034-4E7B-A683-F68F5D294CDC}" srcId="{50AA76D2-53C2-4389-88A7-049F9A433FBC}" destId="{ACFCA981-FF5D-4211-9E1B-270A22508845}" srcOrd="1" destOrd="0" parTransId="{ECC6D585-F97C-4E50-A93C-CDA8E2219491}" sibTransId="{6A25075B-9866-42FA-B3AD-D079E186A0F4}"/>
    <dgm:cxn modelId="{A44EAB10-5431-44ED-8331-C9051915FA00}" type="presParOf" srcId="{A1C1A9F2-44B9-44A6-AC60-11AFF34758F1}" destId="{6A7955D2-3CAE-4694-9BB2-80166A8E4CA9}" srcOrd="0" destOrd="0" presId="urn:microsoft.com/office/officeart/2005/8/layout/vList5"/>
    <dgm:cxn modelId="{CDD4C22F-BE5E-4D60-AAAC-C20AEB5548F5}" type="presParOf" srcId="{6A7955D2-3CAE-4694-9BB2-80166A8E4CA9}" destId="{E29C6F4F-445A-460F-97B5-8D01B333F06F}" srcOrd="0" destOrd="0" presId="urn:microsoft.com/office/officeart/2005/8/layout/vList5"/>
    <dgm:cxn modelId="{955326F6-86AE-4ABC-B284-CCA2A607F346}" type="presParOf" srcId="{6A7955D2-3CAE-4694-9BB2-80166A8E4CA9}" destId="{9DF3081B-43E9-4309-9A95-509D4CC4237C}" srcOrd="1" destOrd="0" presId="urn:microsoft.com/office/officeart/2005/8/layout/vList5"/>
    <dgm:cxn modelId="{2A55879C-B508-48B1-AA69-81D5D04C2CCC}" type="presParOf" srcId="{A1C1A9F2-44B9-44A6-AC60-11AFF34758F1}" destId="{EB07186F-1BC2-4D42-BA5D-F9B998E6FFE9}" srcOrd="1" destOrd="0" presId="urn:microsoft.com/office/officeart/2005/8/layout/vList5"/>
    <dgm:cxn modelId="{28D17C39-2FDB-4FFE-8556-862302076B85}" type="presParOf" srcId="{A1C1A9F2-44B9-44A6-AC60-11AFF34758F1}" destId="{21454B62-B235-4BD0-BF71-99602756DA90}" srcOrd="2" destOrd="0" presId="urn:microsoft.com/office/officeart/2005/8/layout/vList5"/>
    <dgm:cxn modelId="{968C8FAA-2DF7-410C-9C01-95CE65462D4E}" type="presParOf" srcId="{21454B62-B235-4BD0-BF71-99602756DA90}" destId="{E76ACECF-7C5E-4BCB-B565-BE22CEB13EF5}" srcOrd="0" destOrd="0" presId="urn:microsoft.com/office/officeart/2005/8/layout/vList5"/>
    <dgm:cxn modelId="{6147D121-6CA7-43A5-A836-0069B2D9695F}" type="presParOf" srcId="{21454B62-B235-4BD0-BF71-99602756DA90}" destId="{35E72AB1-418C-4039-9B7A-2E56EA96679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D2E268-FF06-455F-B92D-960B7164E7B5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EA67E3E9-2A27-4DEC-8812-D15A10763507}">
      <dgm:prSet phldrT="[ข้อความ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th-TH" sz="2600" b="1" dirty="0" smtClean="0">
              <a:latin typeface="Angsana New" pitchFamily="18" charset="-34"/>
              <a:cs typeface="Angsana New" pitchFamily="18" charset="-34"/>
            </a:rPr>
            <a:t>สถาบันการเงินต้องดำเนินการตรวจสอบเพื่อทราบข้อเท็จจริงเกี่ยวกับลูกค้าเมื่อเริ่มทำธุรกรรมครั้งแรก    โดยตรวจสอบเป็นระยะจนสิ้นสุดดำเนินการเมื่อมีการปิดบัญชีหรือยุติความสัมพันธ์กับลูกค้า  ตามหลักเกณฑ์และวิธีการที่กำหนดในกฎกระทรวง  (2556)  และตามประกาศสำนักงานป้องกันและปราบปรามการฟอกเงิน</a:t>
          </a:r>
          <a:endParaRPr lang="th-TH" sz="2600" b="1" dirty="0">
            <a:latin typeface="Angsana New" pitchFamily="18" charset="-34"/>
            <a:cs typeface="Angsana New" pitchFamily="18" charset="-34"/>
          </a:endParaRPr>
        </a:p>
      </dgm:t>
    </dgm:pt>
    <dgm:pt modelId="{60A06A32-A9B0-4B95-B355-CE087D1F8615}" type="parTrans" cxnId="{5DE10388-EEB6-4257-B95C-5E2559B94FE8}">
      <dgm:prSet/>
      <dgm:spPr/>
      <dgm:t>
        <a:bodyPr/>
        <a:lstStyle/>
        <a:p>
          <a:endParaRPr lang="th-TH" sz="2600">
            <a:latin typeface="Angsana New" pitchFamily="18" charset="-34"/>
            <a:cs typeface="Angsana New" pitchFamily="18" charset="-34"/>
          </a:endParaRPr>
        </a:p>
      </dgm:t>
    </dgm:pt>
    <dgm:pt modelId="{884831FA-760F-4305-96FF-8489BEE25D23}" type="sibTrans" cxnId="{5DE10388-EEB6-4257-B95C-5E2559B94FE8}">
      <dgm:prSet/>
      <dgm:spPr/>
      <dgm:t>
        <a:bodyPr/>
        <a:lstStyle/>
        <a:p>
          <a:endParaRPr lang="th-TH" sz="2600">
            <a:latin typeface="Angsana New" pitchFamily="18" charset="-34"/>
            <a:cs typeface="Angsana New" pitchFamily="18" charset="-34"/>
          </a:endParaRPr>
        </a:p>
      </dgm:t>
    </dgm:pt>
    <dgm:pt modelId="{96B68696-3E58-4271-A357-3972853DE163}">
      <dgm:prSet phldrT="[ข้อความ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2600" b="1" dirty="0" smtClean="0">
              <a:latin typeface="Angsana New" pitchFamily="18" charset="-34"/>
              <a:cs typeface="Angsana New" pitchFamily="18" charset="-34"/>
            </a:rPr>
            <a:t>  </a:t>
          </a:r>
          <a:r>
            <a:rPr lang="th-TH" sz="2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- “ลูกค้า ”  หมายความว่า บุคคลธรรมดา  นิติบุคคล หรือบุคคลที่มีการตกลงกันทางกฎหมายซึ่งมีความสัมพันธ์ทางธุรกิจกับสถาบันการเงินฯ</a:t>
          </a:r>
        </a:p>
        <a:p>
          <a:r>
            <a:rPr lang="th-TH" sz="2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- “ ผู้ได้รับผลประโยชน์ที่แท้จริง ”  หมายความว่า  </a:t>
          </a:r>
          <a:r>
            <a:rPr lang="th-TH" sz="2600" b="1" u="sng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บุคคลธรรมดา</a:t>
          </a:r>
          <a:r>
            <a:rPr lang="th-TH" sz="2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ผู้เป็นเจ้าของที่แท้จริงหรือมีอำนาจควบคุมความสัมพันธ์ทางธุรกิจของลูกค้ากับสถาบันการเงินฯ  หรือบุคคลที่ลูกค้าทำธุรกรรมแทน  รวมถึงบุคคลผู้ใช้อำนาจแทนนิติบุคคลหรือบุคคลที่มีการตกลงกันทางกฎหมาย</a:t>
          </a:r>
          <a:endParaRPr lang="th-TH" sz="26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7124E48F-F70F-4B1C-94A9-31A9769DA4B2}" type="parTrans" cxnId="{6C9317C4-00A5-4958-8937-6CE512F09B66}">
      <dgm:prSet/>
      <dgm:spPr/>
      <dgm:t>
        <a:bodyPr/>
        <a:lstStyle/>
        <a:p>
          <a:endParaRPr lang="th-TH" sz="2600">
            <a:latin typeface="Angsana New" pitchFamily="18" charset="-34"/>
            <a:cs typeface="Angsana New" pitchFamily="18" charset="-34"/>
          </a:endParaRPr>
        </a:p>
      </dgm:t>
    </dgm:pt>
    <dgm:pt modelId="{69DE3B10-1879-43A9-B497-8B6DF8857007}" type="sibTrans" cxnId="{6C9317C4-00A5-4958-8937-6CE512F09B66}">
      <dgm:prSet/>
      <dgm:spPr/>
      <dgm:t>
        <a:bodyPr/>
        <a:lstStyle/>
        <a:p>
          <a:endParaRPr lang="th-TH" sz="2600">
            <a:latin typeface="Angsana New" pitchFamily="18" charset="-34"/>
            <a:cs typeface="Angsana New" pitchFamily="18" charset="-34"/>
          </a:endParaRPr>
        </a:p>
      </dgm:t>
    </dgm:pt>
    <dgm:pt modelId="{C042BBEF-C19A-4505-8221-E81FBBFA7027}" type="pres">
      <dgm:prSet presAssocID="{24D2E268-FF06-455F-B92D-960B7164E7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E8D1E7C-08B2-45C2-8C41-F4642DA243B3}" type="pres">
      <dgm:prSet presAssocID="{EA67E3E9-2A27-4DEC-8812-D15A10763507}" presName="parentText" presStyleLbl="node1" presStyleIdx="0" presStyleCnt="2" custScaleY="86967" custLinFactY="-3865" custLinFactNeighborX="-4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8CE6379-36F4-4231-8384-96D485C89D46}" type="pres">
      <dgm:prSet presAssocID="{884831FA-760F-4305-96FF-8489BEE25D23}" presName="spacer" presStyleCnt="0"/>
      <dgm:spPr/>
      <dgm:t>
        <a:bodyPr/>
        <a:lstStyle/>
        <a:p>
          <a:endParaRPr lang="th-TH"/>
        </a:p>
      </dgm:t>
    </dgm:pt>
    <dgm:pt modelId="{D11F7D0A-EE3B-4D3C-B610-A05ACDAFDE01}" type="pres">
      <dgm:prSet presAssocID="{96B68696-3E58-4271-A357-3972853DE163}" presName="parentText" presStyleLbl="node1" presStyleIdx="1" presStyleCnt="2" custScaleY="108970" custLinFactY="2857" custLinFactNeighborX="63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60ABD68-1A51-4D75-9028-63FD70593570}" type="presOf" srcId="{EA67E3E9-2A27-4DEC-8812-D15A10763507}" destId="{AE8D1E7C-08B2-45C2-8C41-F4642DA243B3}" srcOrd="0" destOrd="0" presId="urn:microsoft.com/office/officeart/2005/8/layout/vList2"/>
    <dgm:cxn modelId="{3C634555-6874-49FA-BE9E-763B603310D3}" type="presOf" srcId="{96B68696-3E58-4271-A357-3972853DE163}" destId="{D11F7D0A-EE3B-4D3C-B610-A05ACDAFDE01}" srcOrd="0" destOrd="0" presId="urn:microsoft.com/office/officeart/2005/8/layout/vList2"/>
    <dgm:cxn modelId="{6C9317C4-00A5-4958-8937-6CE512F09B66}" srcId="{24D2E268-FF06-455F-B92D-960B7164E7B5}" destId="{96B68696-3E58-4271-A357-3972853DE163}" srcOrd="1" destOrd="0" parTransId="{7124E48F-F70F-4B1C-94A9-31A9769DA4B2}" sibTransId="{69DE3B10-1879-43A9-B497-8B6DF8857007}"/>
    <dgm:cxn modelId="{5DE10388-EEB6-4257-B95C-5E2559B94FE8}" srcId="{24D2E268-FF06-455F-B92D-960B7164E7B5}" destId="{EA67E3E9-2A27-4DEC-8812-D15A10763507}" srcOrd="0" destOrd="0" parTransId="{60A06A32-A9B0-4B95-B355-CE087D1F8615}" sibTransId="{884831FA-760F-4305-96FF-8489BEE25D23}"/>
    <dgm:cxn modelId="{42B3E8BA-1186-4F29-9A50-E7B3890D7FE3}" type="presOf" srcId="{24D2E268-FF06-455F-B92D-960B7164E7B5}" destId="{C042BBEF-C19A-4505-8221-E81FBBFA7027}" srcOrd="0" destOrd="0" presId="urn:microsoft.com/office/officeart/2005/8/layout/vList2"/>
    <dgm:cxn modelId="{CDF2E68F-8365-41D3-95AF-EC53C6947FAF}" type="presParOf" srcId="{C042BBEF-C19A-4505-8221-E81FBBFA7027}" destId="{AE8D1E7C-08B2-45C2-8C41-F4642DA243B3}" srcOrd="0" destOrd="0" presId="urn:microsoft.com/office/officeart/2005/8/layout/vList2"/>
    <dgm:cxn modelId="{D1E22298-55BC-4C04-B5BB-D74B93043D02}" type="presParOf" srcId="{C042BBEF-C19A-4505-8221-E81FBBFA7027}" destId="{B8CE6379-36F4-4231-8384-96D485C89D46}" srcOrd="1" destOrd="0" presId="urn:microsoft.com/office/officeart/2005/8/layout/vList2"/>
    <dgm:cxn modelId="{36261DF9-9DB2-428A-AA5D-919CA48C1B2B}" type="presParOf" srcId="{C042BBEF-C19A-4505-8221-E81FBBFA7027}" destId="{D11F7D0A-EE3B-4D3C-B610-A05ACDAFDE0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419C590-3199-4022-9AF9-837A12B5831E}" type="doc">
      <dgm:prSet loTypeId="urn:microsoft.com/office/officeart/2005/8/layout/vList2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87BA238B-68C1-4F5D-A21F-4EA0BDE5A7BA}">
      <dgm:prSet phldrT="[ข้อความ]" custT="1"/>
      <dgm:spPr/>
      <dgm:t>
        <a:bodyPr/>
        <a:lstStyle/>
        <a:p>
          <a:r>
            <a:rPr lang="th-TH" sz="5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- </a:t>
          </a:r>
          <a:r>
            <a:rPr lang="th-TH" sz="4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ต้องทำเป็นลายลักษณ์อักษร</a:t>
          </a:r>
          <a:endParaRPr lang="th-TH" sz="44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DA045B84-4F25-4716-ACBF-F143BE5E0CFE}" type="parTrans" cxnId="{A5CA1DEF-853F-494E-8EF8-996F01FF9F89}">
      <dgm:prSet/>
      <dgm:spPr/>
      <dgm:t>
        <a:bodyPr/>
        <a:lstStyle/>
        <a:p>
          <a:endParaRPr lang="th-TH"/>
        </a:p>
      </dgm:t>
    </dgm:pt>
    <dgm:pt modelId="{48302CD4-4A56-4C82-B983-DC66092A33C0}" type="sibTrans" cxnId="{A5CA1DEF-853F-494E-8EF8-996F01FF9F89}">
      <dgm:prSet/>
      <dgm:spPr/>
      <dgm:t>
        <a:bodyPr/>
        <a:lstStyle/>
        <a:p>
          <a:endParaRPr lang="th-TH"/>
        </a:p>
      </dgm:t>
    </dgm:pt>
    <dgm:pt modelId="{49E1A064-E40E-4B9B-A0BB-099A3E40954A}">
      <dgm:prSet phldrT="[ข้อความ]" custT="1"/>
      <dgm:spPr/>
      <dgm:t>
        <a:bodyPr/>
        <a:lstStyle/>
        <a:p>
          <a:r>
            <a:rPr lang="th-TH" sz="5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-</a:t>
          </a:r>
          <a:r>
            <a:rPr lang="th-TH" sz="5400" b="1" dirty="0" smtClean="0">
              <a:latin typeface="AngsanaUPC" pitchFamily="18" charset="-34"/>
              <a:cs typeface="AngsanaUPC" pitchFamily="18" charset="-34"/>
            </a:rPr>
            <a:t> </a:t>
          </a:r>
          <a:r>
            <a:rPr lang="th-TH" sz="4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ต้องได้รับอนุมัติจากคณะกรรมการ</a:t>
          </a:r>
          <a:endParaRPr lang="th-TH" sz="44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48FC6FB8-BBB9-4134-8220-38E4EA92E063}" type="parTrans" cxnId="{88956A41-DBC0-4482-8724-7C2B8493D83A}">
      <dgm:prSet/>
      <dgm:spPr/>
      <dgm:t>
        <a:bodyPr/>
        <a:lstStyle/>
        <a:p>
          <a:endParaRPr lang="th-TH"/>
        </a:p>
      </dgm:t>
    </dgm:pt>
    <dgm:pt modelId="{ECD07EEF-468E-4169-AB76-288670119C86}" type="sibTrans" cxnId="{88956A41-DBC0-4482-8724-7C2B8493D83A}">
      <dgm:prSet/>
      <dgm:spPr/>
      <dgm:t>
        <a:bodyPr/>
        <a:lstStyle/>
        <a:p>
          <a:endParaRPr lang="th-TH"/>
        </a:p>
      </dgm:t>
    </dgm:pt>
    <dgm:pt modelId="{3D74EF31-A792-40A1-B9EA-1AB14B17BA2C}" type="pres">
      <dgm:prSet presAssocID="{E419C590-3199-4022-9AF9-837A12B583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3A07D3A-FF4C-4436-9466-31E5C73851D2}" type="pres">
      <dgm:prSet presAssocID="{87BA238B-68C1-4F5D-A21F-4EA0BDE5A7BA}" presName="parentText" presStyleLbl="node1" presStyleIdx="0" presStyleCnt="2" custLinFactY="-29250" custLinFactNeighborX="27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58E5773-AEAE-4F48-8092-D67E52352A09}" type="pres">
      <dgm:prSet presAssocID="{48302CD4-4A56-4C82-B983-DC66092A33C0}" presName="spacer" presStyleCnt="0"/>
      <dgm:spPr/>
      <dgm:t>
        <a:bodyPr/>
        <a:lstStyle/>
        <a:p>
          <a:endParaRPr lang="th-TH"/>
        </a:p>
      </dgm:t>
    </dgm:pt>
    <dgm:pt modelId="{08CB4F57-7623-4C94-9717-21008EEF970A}" type="pres">
      <dgm:prSet presAssocID="{49E1A064-E40E-4B9B-A0BB-099A3E40954A}" presName="parentText" presStyleLbl="node1" presStyleIdx="1" presStyleCnt="2" custLinFactY="-54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5CA1DEF-853F-494E-8EF8-996F01FF9F89}" srcId="{E419C590-3199-4022-9AF9-837A12B5831E}" destId="{87BA238B-68C1-4F5D-A21F-4EA0BDE5A7BA}" srcOrd="0" destOrd="0" parTransId="{DA045B84-4F25-4716-ACBF-F143BE5E0CFE}" sibTransId="{48302CD4-4A56-4C82-B983-DC66092A33C0}"/>
    <dgm:cxn modelId="{720B4BD3-50D7-462C-9689-A6EB38A497AE}" type="presOf" srcId="{49E1A064-E40E-4B9B-A0BB-099A3E40954A}" destId="{08CB4F57-7623-4C94-9717-21008EEF970A}" srcOrd="0" destOrd="0" presId="urn:microsoft.com/office/officeart/2005/8/layout/vList2"/>
    <dgm:cxn modelId="{8C369DDB-8266-4DBB-BDA6-1EA1F08209EA}" type="presOf" srcId="{E419C590-3199-4022-9AF9-837A12B5831E}" destId="{3D74EF31-A792-40A1-B9EA-1AB14B17BA2C}" srcOrd="0" destOrd="0" presId="urn:microsoft.com/office/officeart/2005/8/layout/vList2"/>
    <dgm:cxn modelId="{1FA85F9F-20C1-4D03-ABDD-B90B7AC9327C}" type="presOf" srcId="{87BA238B-68C1-4F5D-A21F-4EA0BDE5A7BA}" destId="{C3A07D3A-FF4C-4436-9466-31E5C73851D2}" srcOrd="0" destOrd="0" presId="urn:microsoft.com/office/officeart/2005/8/layout/vList2"/>
    <dgm:cxn modelId="{88956A41-DBC0-4482-8724-7C2B8493D83A}" srcId="{E419C590-3199-4022-9AF9-837A12B5831E}" destId="{49E1A064-E40E-4B9B-A0BB-099A3E40954A}" srcOrd="1" destOrd="0" parTransId="{48FC6FB8-BBB9-4134-8220-38E4EA92E063}" sibTransId="{ECD07EEF-468E-4169-AB76-288670119C86}"/>
    <dgm:cxn modelId="{1E2CC1AF-4EC7-4305-8073-C088A9583ED0}" type="presParOf" srcId="{3D74EF31-A792-40A1-B9EA-1AB14B17BA2C}" destId="{C3A07D3A-FF4C-4436-9466-31E5C73851D2}" srcOrd="0" destOrd="0" presId="urn:microsoft.com/office/officeart/2005/8/layout/vList2"/>
    <dgm:cxn modelId="{C144B10E-4C6A-4ACD-A1BC-07670126C276}" type="presParOf" srcId="{3D74EF31-A792-40A1-B9EA-1AB14B17BA2C}" destId="{A58E5773-AEAE-4F48-8092-D67E52352A09}" srcOrd="1" destOrd="0" presId="urn:microsoft.com/office/officeart/2005/8/layout/vList2"/>
    <dgm:cxn modelId="{68B05BDC-8A25-439A-AEF7-DDF530EC8443}" type="presParOf" srcId="{3D74EF31-A792-40A1-B9EA-1AB14B17BA2C}" destId="{08CB4F57-7623-4C94-9717-21008EEF970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8DA974F-F0DE-4D70-ABD9-98E249B95881}" type="doc">
      <dgm:prSet loTypeId="urn:microsoft.com/office/officeart/2005/8/layout/vList2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04700E27-2149-404B-B3C1-615F45DFAFB9}">
      <dgm:prSet phldrT="[ข้อความ]" custT="1"/>
      <dgm:spPr/>
      <dgm:t>
        <a:bodyPr/>
        <a:lstStyle/>
        <a:p>
          <a:r>
            <a:rPr lang="th-TH" sz="3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1</a:t>
          </a:r>
          <a:r>
            <a:rPr lang="th-TH" sz="36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. ผลิตภัณฑ์หรือบริการต่างๆ </a:t>
          </a:r>
          <a:endParaRPr lang="th-TH" sz="36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902AF438-15F0-4476-9703-B7DCAEB51848}" type="parTrans" cxnId="{20B25831-0CCC-4BDF-841E-0BF85EEE0B36}">
      <dgm:prSet/>
      <dgm:spPr/>
      <dgm:t>
        <a:bodyPr/>
        <a:lstStyle/>
        <a:p>
          <a:endParaRPr lang="th-TH"/>
        </a:p>
      </dgm:t>
    </dgm:pt>
    <dgm:pt modelId="{C48BC878-06FE-4640-9868-EE1BA0FF542E}" type="sibTrans" cxnId="{20B25831-0CCC-4BDF-841E-0BF85EEE0B36}">
      <dgm:prSet/>
      <dgm:spPr/>
      <dgm:t>
        <a:bodyPr/>
        <a:lstStyle/>
        <a:p>
          <a:endParaRPr lang="th-TH"/>
        </a:p>
      </dgm:t>
    </dgm:pt>
    <dgm:pt modelId="{3488149A-5560-40EF-B8A8-D9115ECDB09A}">
      <dgm:prSet phldrT="[ข้อความ]" custT="1"/>
      <dgm:spPr/>
      <dgm:t>
        <a:bodyPr/>
        <a:lstStyle/>
        <a:p>
          <a:r>
            <a:rPr lang="th-TH" sz="2400" b="1" dirty="0" smtClean="0">
              <a:latin typeface="AngsanaUPC" pitchFamily="18" charset="-34"/>
              <a:cs typeface="AngsanaUPC" pitchFamily="18" charset="-34"/>
            </a:rPr>
            <a:t>ไม่ถูกใช้เป็นช่องทางในการสนับสนุนทางการเงินแต่การก่อการร้าย</a:t>
          </a:r>
          <a:endParaRPr lang="th-TH" sz="2400" b="1" dirty="0">
            <a:latin typeface="AngsanaUPC" pitchFamily="18" charset="-34"/>
            <a:cs typeface="AngsanaUPC" pitchFamily="18" charset="-34"/>
          </a:endParaRPr>
        </a:p>
      </dgm:t>
    </dgm:pt>
    <dgm:pt modelId="{89CA0224-DFF4-4A6C-B28E-50235C9ABB59}" type="parTrans" cxnId="{2F8E8B9D-C330-4766-A09D-66F74AE0D17B}">
      <dgm:prSet/>
      <dgm:spPr/>
      <dgm:t>
        <a:bodyPr/>
        <a:lstStyle/>
        <a:p>
          <a:endParaRPr lang="th-TH"/>
        </a:p>
      </dgm:t>
    </dgm:pt>
    <dgm:pt modelId="{38E65AB1-81F2-4B26-BA1D-C014B17FDB36}" type="sibTrans" cxnId="{2F8E8B9D-C330-4766-A09D-66F74AE0D17B}">
      <dgm:prSet/>
      <dgm:spPr/>
      <dgm:t>
        <a:bodyPr/>
        <a:lstStyle/>
        <a:p>
          <a:endParaRPr lang="th-TH"/>
        </a:p>
      </dgm:t>
    </dgm:pt>
    <dgm:pt modelId="{BEB4102D-9582-4DC6-9423-E07B98A5CAB3}">
      <dgm:prSet phldrT="[ข้อความ]" custT="1"/>
      <dgm:spPr/>
      <dgm:t>
        <a:bodyPr/>
        <a:lstStyle/>
        <a:p>
          <a:r>
            <a:rPr lang="th-TH" sz="36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2. ลูกค้า</a:t>
          </a:r>
          <a:endParaRPr lang="th-TH" sz="36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8A805077-1DD0-4FB9-913D-97AEB097C0FF}" type="parTrans" cxnId="{20918780-F9E5-47C9-B5C9-54770B4FA8ED}">
      <dgm:prSet/>
      <dgm:spPr/>
      <dgm:t>
        <a:bodyPr/>
        <a:lstStyle/>
        <a:p>
          <a:endParaRPr lang="th-TH"/>
        </a:p>
      </dgm:t>
    </dgm:pt>
    <dgm:pt modelId="{91EEAEBB-BA5E-4F75-9296-4A60BD52BE98}" type="sibTrans" cxnId="{20918780-F9E5-47C9-B5C9-54770B4FA8ED}">
      <dgm:prSet/>
      <dgm:spPr/>
      <dgm:t>
        <a:bodyPr/>
        <a:lstStyle/>
        <a:p>
          <a:endParaRPr lang="th-TH"/>
        </a:p>
      </dgm:t>
    </dgm:pt>
    <dgm:pt modelId="{F1421130-E141-4B21-8A00-E5F2539B8CF2}">
      <dgm:prSet phldrT="[ข้อความ]" custT="1"/>
      <dgm:spPr/>
      <dgm:t>
        <a:bodyPr/>
        <a:lstStyle/>
        <a:p>
          <a:r>
            <a:rPr lang="th-TH" sz="2400" b="1" dirty="0" smtClean="0">
              <a:latin typeface="AngsanaUPC" pitchFamily="18" charset="-34"/>
              <a:cs typeface="AngsanaUPC" pitchFamily="18" charset="-34"/>
            </a:rPr>
            <a:t>กำหนดมาตรการเกี่ยวกับขั้นตอนการอนุมัติรับลูกค้าอย่างเคร่งครัด  และให้นำหลักเกณฑ์และวิธีการ การตรวจสอบเพื่อทราบข้อเท็จจริงเกี่ยวกับลูกค้ามากำหนดด้วย</a:t>
          </a:r>
          <a:endParaRPr lang="th-TH" sz="2400" b="1" dirty="0">
            <a:latin typeface="AngsanaUPC" pitchFamily="18" charset="-34"/>
            <a:cs typeface="AngsanaUPC" pitchFamily="18" charset="-34"/>
          </a:endParaRPr>
        </a:p>
      </dgm:t>
    </dgm:pt>
    <dgm:pt modelId="{770C730E-49C1-4207-947A-1769E9A8A07C}" type="parTrans" cxnId="{37F2C437-5D99-4BF1-BC10-32965875A870}">
      <dgm:prSet/>
      <dgm:spPr/>
      <dgm:t>
        <a:bodyPr/>
        <a:lstStyle/>
        <a:p>
          <a:endParaRPr lang="th-TH"/>
        </a:p>
      </dgm:t>
    </dgm:pt>
    <dgm:pt modelId="{41761791-53AF-4A01-8E73-3CD6710BA0F1}" type="sibTrans" cxnId="{37F2C437-5D99-4BF1-BC10-32965875A870}">
      <dgm:prSet/>
      <dgm:spPr/>
      <dgm:t>
        <a:bodyPr/>
        <a:lstStyle/>
        <a:p>
          <a:endParaRPr lang="th-TH"/>
        </a:p>
      </dgm:t>
    </dgm:pt>
    <dgm:pt modelId="{8A267257-5A33-4183-B716-DF65326081E0}">
      <dgm:prSet phldrT="[ข้อความ]" custT="1"/>
      <dgm:spPr/>
      <dgm:t>
        <a:bodyPr/>
        <a:lstStyle/>
        <a:p>
          <a:r>
            <a:rPr lang="th-TH" sz="2400" b="1" dirty="0" smtClean="0">
              <a:latin typeface="AngsanaUPC" pitchFamily="18" charset="-34"/>
              <a:cs typeface="AngsanaUPC" pitchFamily="18" charset="-34"/>
            </a:rPr>
            <a:t>กำหนดมาตราในการตรวจพบอย่างรวดเร็ว  และมาตรการในการดำเนินเพื่อบรรเทาความเสียหายได้มากที่สุด</a:t>
          </a:r>
          <a:endParaRPr lang="th-TH" sz="2400" b="1" dirty="0">
            <a:latin typeface="AngsanaUPC" pitchFamily="18" charset="-34"/>
            <a:cs typeface="AngsanaUPC" pitchFamily="18" charset="-34"/>
          </a:endParaRPr>
        </a:p>
      </dgm:t>
    </dgm:pt>
    <dgm:pt modelId="{C66B0F4E-97DE-49EA-BEF5-B2F8AC27B9DB}" type="parTrans" cxnId="{D869FE4B-FCD2-46EF-87A1-6B11060E3417}">
      <dgm:prSet/>
      <dgm:spPr/>
      <dgm:t>
        <a:bodyPr/>
        <a:lstStyle/>
        <a:p>
          <a:endParaRPr lang="th-TH"/>
        </a:p>
      </dgm:t>
    </dgm:pt>
    <dgm:pt modelId="{7C07EF4E-A1F0-411F-AF55-9B297FC1E728}" type="sibTrans" cxnId="{D869FE4B-FCD2-46EF-87A1-6B11060E3417}">
      <dgm:prSet/>
      <dgm:spPr/>
      <dgm:t>
        <a:bodyPr/>
        <a:lstStyle/>
        <a:p>
          <a:endParaRPr lang="th-TH"/>
        </a:p>
      </dgm:t>
    </dgm:pt>
    <dgm:pt modelId="{22815A54-DF71-4CE7-A516-8EB7E21C24C3}">
      <dgm:prSet phldrT="[ข้อความ]" custT="1"/>
      <dgm:spPr/>
      <dgm:t>
        <a:bodyPr/>
        <a:lstStyle/>
        <a:p>
          <a:r>
            <a:rPr lang="th-TH" sz="2400" b="1" dirty="0" smtClean="0">
              <a:latin typeface="AngsanaUPC" pitchFamily="18" charset="-34"/>
              <a:cs typeface="AngsanaUPC" pitchFamily="18" charset="-34"/>
            </a:rPr>
            <a:t>กำหนดมาตรการให้ข้อมูลรายชื่อที่ได้รับการสำนักงาน </a:t>
          </a:r>
          <a:r>
            <a:rPr lang="th-TH" sz="2400" b="1" dirty="0" err="1" smtClean="0">
              <a:latin typeface="AngsanaUPC" pitchFamily="18" charset="-34"/>
              <a:cs typeface="AngsanaUPC" pitchFamily="18" charset="-34"/>
            </a:rPr>
            <a:t>ปปง.</a:t>
          </a:r>
          <a:r>
            <a:rPr lang="th-TH" sz="2400" b="1" dirty="0" smtClean="0">
              <a:latin typeface="AngsanaUPC" pitchFamily="18" charset="-34"/>
              <a:cs typeface="AngsanaUPC" pitchFamily="18" charset="-34"/>
            </a:rPr>
            <a:t> เป็นปัจจุบันอยู่เสมอ  และการใช้ข้อมูลดังกล่าวเพื่อตรวจสอบลูกค้าทั้งหมดอย่างสม่ำเสมอ  จนกว่าจะยุติความสัมพันธ์กับลูกค้า</a:t>
          </a:r>
          <a:endParaRPr lang="th-TH" sz="2400" b="1" dirty="0">
            <a:latin typeface="AngsanaUPC" pitchFamily="18" charset="-34"/>
            <a:cs typeface="AngsanaUPC" pitchFamily="18" charset="-34"/>
          </a:endParaRPr>
        </a:p>
      </dgm:t>
    </dgm:pt>
    <dgm:pt modelId="{33476468-4120-4731-82D6-CEED9C6AFE59}" type="parTrans" cxnId="{EEA41AEC-74FC-4123-992B-89CF3DE56CF5}">
      <dgm:prSet/>
      <dgm:spPr/>
      <dgm:t>
        <a:bodyPr/>
        <a:lstStyle/>
        <a:p>
          <a:endParaRPr lang="th-TH"/>
        </a:p>
      </dgm:t>
    </dgm:pt>
    <dgm:pt modelId="{6816790B-9336-43FC-BFFD-7DFCC9F95D44}" type="sibTrans" cxnId="{EEA41AEC-74FC-4123-992B-89CF3DE56CF5}">
      <dgm:prSet/>
      <dgm:spPr/>
      <dgm:t>
        <a:bodyPr/>
        <a:lstStyle/>
        <a:p>
          <a:endParaRPr lang="th-TH"/>
        </a:p>
      </dgm:t>
    </dgm:pt>
    <dgm:pt modelId="{ABD1E33B-1ABC-4AF3-AA42-96FD1E2F6D47}">
      <dgm:prSet phldrT="[ข้อความ]" custT="1"/>
      <dgm:spPr/>
      <dgm:t>
        <a:bodyPr/>
        <a:lstStyle/>
        <a:p>
          <a:r>
            <a:rPr lang="th-TH" sz="2400" b="1" dirty="0" smtClean="0">
              <a:latin typeface="AngsanaUPC" pitchFamily="18" charset="-34"/>
              <a:cs typeface="AngsanaUPC" pitchFamily="18" charset="-34"/>
            </a:rPr>
            <a:t>กำหนดมาตรการเกี่ยวกับการปฏิเสธการสร้างความสัมพันธ์ทางธุรกิจ  การไม่ทำธุรกรรม  รวมทั้งการระงับการดำเนินการกับทรัพย์สิน</a:t>
          </a:r>
          <a:endParaRPr lang="th-TH" sz="2400" b="1" dirty="0">
            <a:latin typeface="AngsanaUPC" pitchFamily="18" charset="-34"/>
            <a:cs typeface="AngsanaUPC" pitchFamily="18" charset="-34"/>
          </a:endParaRPr>
        </a:p>
      </dgm:t>
    </dgm:pt>
    <dgm:pt modelId="{EBFE1B5D-3008-4257-BB4E-302CEC1292CA}" type="parTrans" cxnId="{1170BA46-D790-4277-B029-0F36C45ECFFA}">
      <dgm:prSet/>
      <dgm:spPr/>
      <dgm:t>
        <a:bodyPr/>
        <a:lstStyle/>
        <a:p>
          <a:endParaRPr lang="th-TH"/>
        </a:p>
      </dgm:t>
    </dgm:pt>
    <dgm:pt modelId="{B202518E-63A1-41DF-9FEF-C4E19B9BE32D}" type="sibTrans" cxnId="{1170BA46-D790-4277-B029-0F36C45ECFFA}">
      <dgm:prSet/>
      <dgm:spPr/>
      <dgm:t>
        <a:bodyPr/>
        <a:lstStyle/>
        <a:p>
          <a:endParaRPr lang="th-TH"/>
        </a:p>
      </dgm:t>
    </dgm:pt>
    <dgm:pt modelId="{808C9496-3B4C-4D5B-BC83-F9E407285137}" type="pres">
      <dgm:prSet presAssocID="{A8DA974F-F0DE-4D70-ABD9-98E249B958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C8C0C97-652B-44B3-80AD-B7D7490BEC6B}" type="pres">
      <dgm:prSet presAssocID="{04700E27-2149-404B-B3C1-615F45DFAFB9}" presName="parentText" presStyleLbl="node1" presStyleIdx="0" presStyleCnt="2" custScaleY="61605" custLinFactNeighborX="-413" custLinFactNeighborY="-1251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1906772-CBC5-4EA5-8066-DF2D05C5E936}" type="pres">
      <dgm:prSet presAssocID="{04700E27-2149-404B-B3C1-615F45DFAFB9}" presName="childText" presStyleLbl="revTx" presStyleIdx="0" presStyleCnt="2" custLinFactNeighborX="-413" custLinFactNeighborY="-696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967625A-BF2F-4581-898F-F5FDC291B475}" type="pres">
      <dgm:prSet presAssocID="{BEB4102D-9582-4DC6-9423-E07B98A5CAB3}" presName="parentText" presStyleLbl="node1" presStyleIdx="1" presStyleCnt="2" custScaleY="52294" custLinFactNeighborX="-413" custLinFactNeighborY="-376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E7E83E9-71E2-4D85-92D7-BFC89A7072DA}" type="pres">
      <dgm:prSet presAssocID="{BEB4102D-9582-4DC6-9423-E07B98A5CAB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0918780-F9E5-47C9-B5C9-54770B4FA8ED}" srcId="{A8DA974F-F0DE-4D70-ABD9-98E249B95881}" destId="{BEB4102D-9582-4DC6-9423-E07B98A5CAB3}" srcOrd="1" destOrd="0" parTransId="{8A805077-1DD0-4FB9-913D-97AEB097C0FF}" sibTransId="{91EEAEBB-BA5E-4F75-9296-4A60BD52BE98}"/>
    <dgm:cxn modelId="{4CA39C14-59DC-4D4B-A75E-5D9E8F62CF16}" type="presOf" srcId="{04700E27-2149-404B-B3C1-615F45DFAFB9}" destId="{FC8C0C97-652B-44B3-80AD-B7D7490BEC6B}" srcOrd="0" destOrd="0" presId="urn:microsoft.com/office/officeart/2005/8/layout/vList2"/>
    <dgm:cxn modelId="{1170BA46-D790-4277-B029-0F36C45ECFFA}" srcId="{BEB4102D-9582-4DC6-9423-E07B98A5CAB3}" destId="{ABD1E33B-1ABC-4AF3-AA42-96FD1E2F6D47}" srcOrd="2" destOrd="0" parTransId="{EBFE1B5D-3008-4257-BB4E-302CEC1292CA}" sibTransId="{B202518E-63A1-41DF-9FEF-C4E19B9BE32D}"/>
    <dgm:cxn modelId="{EEA41AEC-74FC-4123-992B-89CF3DE56CF5}" srcId="{BEB4102D-9582-4DC6-9423-E07B98A5CAB3}" destId="{22815A54-DF71-4CE7-A516-8EB7E21C24C3}" srcOrd="1" destOrd="0" parTransId="{33476468-4120-4731-82D6-CEED9C6AFE59}" sibTransId="{6816790B-9336-43FC-BFFD-7DFCC9F95D44}"/>
    <dgm:cxn modelId="{DDAB10B9-2583-4570-A841-26217ED6B640}" type="presOf" srcId="{ABD1E33B-1ABC-4AF3-AA42-96FD1E2F6D47}" destId="{FE7E83E9-71E2-4D85-92D7-BFC89A7072DA}" srcOrd="0" destOrd="2" presId="urn:microsoft.com/office/officeart/2005/8/layout/vList2"/>
    <dgm:cxn modelId="{7A9CEE46-1757-4ED4-8849-F79854128BE6}" type="presOf" srcId="{22815A54-DF71-4CE7-A516-8EB7E21C24C3}" destId="{FE7E83E9-71E2-4D85-92D7-BFC89A7072DA}" srcOrd="0" destOrd="1" presId="urn:microsoft.com/office/officeart/2005/8/layout/vList2"/>
    <dgm:cxn modelId="{ED3C7438-030A-4D73-823D-D4F1E461FECD}" type="presOf" srcId="{BEB4102D-9582-4DC6-9423-E07B98A5CAB3}" destId="{2967625A-BF2F-4581-898F-F5FDC291B475}" srcOrd="0" destOrd="0" presId="urn:microsoft.com/office/officeart/2005/8/layout/vList2"/>
    <dgm:cxn modelId="{4E85AC6E-D818-4297-8497-CE7678955BC4}" type="presOf" srcId="{8A267257-5A33-4183-B716-DF65326081E0}" destId="{51906772-CBC5-4EA5-8066-DF2D05C5E936}" srcOrd="0" destOrd="1" presId="urn:microsoft.com/office/officeart/2005/8/layout/vList2"/>
    <dgm:cxn modelId="{37F2C437-5D99-4BF1-BC10-32965875A870}" srcId="{BEB4102D-9582-4DC6-9423-E07B98A5CAB3}" destId="{F1421130-E141-4B21-8A00-E5F2539B8CF2}" srcOrd="0" destOrd="0" parTransId="{770C730E-49C1-4207-947A-1769E9A8A07C}" sibTransId="{41761791-53AF-4A01-8E73-3CD6710BA0F1}"/>
    <dgm:cxn modelId="{D869FE4B-FCD2-46EF-87A1-6B11060E3417}" srcId="{04700E27-2149-404B-B3C1-615F45DFAFB9}" destId="{8A267257-5A33-4183-B716-DF65326081E0}" srcOrd="1" destOrd="0" parTransId="{C66B0F4E-97DE-49EA-BEF5-B2F8AC27B9DB}" sibTransId="{7C07EF4E-A1F0-411F-AF55-9B297FC1E728}"/>
    <dgm:cxn modelId="{10F182DC-9D6B-4B85-9C4A-E8A7B7EA446D}" type="presOf" srcId="{F1421130-E141-4B21-8A00-E5F2539B8CF2}" destId="{FE7E83E9-71E2-4D85-92D7-BFC89A7072DA}" srcOrd="0" destOrd="0" presId="urn:microsoft.com/office/officeart/2005/8/layout/vList2"/>
    <dgm:cxn modelId="{A4290CA3-EBF8-4BD3-AE53-2AE51BB56C4E}" type="presOf" srcId="{3488149A-5560-40EF-B8A8-D9115ECDB09A}" destId="{51906772-CBC5-4EA5-8066-DF2D05C5E936}" srcOrd="0" destOrd="0" presId="urn:microsoft.com/office/officeart/2005/8/layout/vList2"/>
    <dgm:cxn modelId="{899B78B5-8003-4DDF-B875-864A7819122B}" type="presOf" srcId="{A8DA974F-F0DE-4D70-ABD9-98E249B95881}" destId="{808C9496-3B4C-4D5B-BC83-F9E407285137}" srcOrd="0" destOrd="0" presId="urn:microsoft.com/office/officeart/2005/8/layout/vList2"/>
    <dgm:cxn modelId="{20B25831-0CCC-4BDF-841E-0BF85EEE0B36}" srcId="{A8DA974F-F0DE-4D70-ABD9-98E249B95881}" destId="{04700E27-2149-404B-B3C1-615F45DFAFB9}" srcOrd="0" destOrd="0" parTransId="{902AF438-15F0-4476-9703-B7DCAEB51848}" sibTransId="{C48BC878-06FE-4640-9868-EE1BA0FF542E}"/>
    <dgm:cxn modelId="{2F8E8B9D-C330-4766-A09D-66F74AE0D17B}" srcId="{04700E27-2149-404B-B3C1-615F45DFAFB9}" destId="{3488149A-5560-40EF-B8A8-D9115ECDB09A}" srcOrd="0" destOrd="0" parTransId="{89CA0224-DFF4-4A6C-B28E-50235C9ABB59}" sibTransId="{38E65AB1-81F2-4B26-BA1D-C014B17FDB36}"/>
    <dgm:cxn modelId="{97ACFDED-B2B9-42D6-AE3B-30406753CF76}" type="presParOf" srcId="{808C9496-3B4C-4D5B-BC83-F9E407285137}" destId="{FC8C0C97-652B-44B3-80AD-B7D7490BEC6B}" srcOrd="0" destOrd="0" presId="urn:microsoft.com/office/officeart/2005/8/layout/vList2"/>
    <dgm:cxn modelId="{F3A92C65-E76E-4DA0-ACF5-E199DE9A5290}" type="presParOf" srcId="{808C9496-3B4C-4D5B-BC83-F9E407285137}" destId="{51906772-CBC5-4EA5-8066-DF2D05C5E936}" srcOrd="1" destOrd="0" presId="urn:microsoft.com/office/officeart/2005/8/layout/vList2"/>
    <dgm:cxn modelId="{A5861184-8715-4105-B19B-4F1B95D86A9A}" type="presParOf" srcId="{808C9496-3B4C-4D5B-BC83-F9E407285137}" destId="{2967625A-BF2F-4581-898F-F5FDC291B475}" srcOrd="2" destOrd="0" presId="urn:microsoft.com/office/officeart/2005/8/layout/vList2"/>
    <dgm:cxn modelId="{BBCE61AE-6871-4F08-B57D-2879687F55D7}" type="presParOf" srcId="{808C9496-3B4C-4D5B-BC83-F9E407285137}" destId="{FE7E83E9-71E2-4D85-92D7-BFC89A7072DA}" srcOrd="3" destOrd="0" presId="urn:microsoft.com/office/officeart/2005/8/layout/vList2"/>
  </dgm:cxnLst>
  <dgm:bg/>
  <dgm:whole>
    <a:ln w="571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703A179-25EE-473A-A6E3-63351E120D51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6A6F8202-1CC6-4942-BDA8-35697CFAE6F3}">
      <dgm:prSet phldrT="[ข้อความ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4000" b="1" dirty="0" smtClean="0">
              <a:latin typeface="AngsanaUPC" pitchFamily="18" charset="-34"/>
              <a:cs typeface="AngsanaUPC" pitchFamily="18" charset="-34"/>
            </a:rPr>
            <a:t>3. กรณีธุรกรรมทุกประเภท </a:t>
          </a:r>
          <a:endParaRPr lang="th-TH" sz="4000" b="1" dirty="0">
            <a:latin typeface="AngsanaUPC" pitchFamily="18" charset="-34"/>
            <a:cs typeface="AngsanaUPC" pitchFamily="18" charset="-34"/>
          </a:endParaRPr>
        </a:p>
      </dgm:t>
    </dgm:pt>
    <dgm:pt modelId="{033ADC95-9386-420B-B882-B5307D557F22}" type="parTrans" cxnId="{E2C4047C-31BA-49E1-8491-AE4623212813}">
      <dgm:prSet/>
      <dgm:spPr/>
      <dgm:t>
        <a:bodyPr/>
        <a:lstStyle/>
        <a:p>
          <a:endParaRPr lang="th-TH"/>
        </a:p>
      </dgm:t>
    </dgm:pt>
    <dgm:pt modelId="{998BB1D3-D7BA-4A3C-B741-C9A63D76FA51}" type="sibTrans" cxnId="{E2C4047C-31BA-49E1-8491-AE4623212813}">
      <dgm:prSet/>
      <dgm:spPr/>
      <dgm:t>
        <a:bodyPr/>
        <a:lstStyle/>
        <a:p>
          <a:endParaRPr lang="th-TH"/>
        </a:p>
      </dgm:t>
    </dgm:pt>
    <dgm:pt modelId="{B953CE76-8543-44C5-8363-96F9DB5E1FFB}">
      <dgm:prSet phldrT="[ข้อความ]" custT="1"/>
      <dgm:spPr/>
      <dgm:t>
        <a:bodyPr/>
        <a:lstStyle/>
        <a:p>
          <a:r>
            <a:rPr lang="th-TH" sz="2400" b="1" dirty="0" smtClean="0">
              <a:latin typeface="AngsanaUPC" pitchFamily="18" charset="-34"/>
              <a:cs typeface="AngsanaUPC" pitchFamily="18" charset="-34"/>
            </a:rPr>
            <a:t>กำหนดมาตรการในการรายงานธุรกรรมที่มีเหตุอันควรสงสัย  หรือควรเชื่อได้ว่า</a:t>
          </a:r>
          <a:endParaRPr lang="th-TH" sz="2400" b="1" dirty="0">
            <a:latin typeface="AngsanaUPC" pitchFamily="18" charset="-34"/>
            <a:cs typeface="AngsanaUPC" pitchFamily="18" charset="-34"/>
          </a:endParaRPr>
        </a:p>
      </dgm:t>
    </dgm:pt>
    <dgm:pt modelId="{B2FE57FD-02BE-4272-97DD-7C014C93C89C}" type="parTrans" cxnId="{E6448660-7A0A-46E9-857F-D497A2FBE5B4}">
      <dgm:prSet/>
      <dgm:spPr/>
      <dgm:t>
        <a:bodyPr/>
        <a:lstStyle/>
        <a:p>
          <a:endParaRPr lang="th-TH"/>
        </a:p>
      </dgm:t>
    </dgm:pt>
    <dgm:pt modelId="{283BF7F8-0D8F-4CFE-A3CF-E51A98EA88D4}" type="sibTrans" cxnId="{E6448660-7A0A-46E9-857F-D497A2FBE5B4}">
      <dgm:prSet/>
      <dgm:spPr/>
      <dgm:t>
        <a:bodyPr/>
        <a:lstStyle/>
        <a:p>
          <a:endParaRPr lang="th-TH"/>
        </a:p>
      </dgm:t>
    </dgm:pt>
    <dgm:pt modelId="{16E66C2A-A51C-4904-9F71-BFC340E0C977}">
      <dgm:prSet phldrT="[ข้อความ]" custT="1"/>
      <dgm:spPr/>
      <dgm:t>
        <a:bodyPr/>
        <a:lstStyle/>
        <a:p>
          <a:r>
            <a:rPr lang="th-TH" sz="2800" b="0" dirty="0" smtClean="0">
              <a:latin typeface="AngsanaUPC" pitchFamily="18" charset="-34"/>
              <a:cs typeface="AngsanaUPC" pitchFamily="18" charset="-34"/>
            </a:rPr>
            <a:t> @    เป็นธุรกรรมที่ทำเพื่อประโยชน์ของบุคคลที่ถูกกำหนด</a:t>
          </a:r>
          <a:endParaRPr lang="th-TH" sz="2000" b="0" dirty="0">
            <a:latin typeface="AngsanaUPC" pitchFamily="18" charset="-34"/>
            <a:cs typeface="AngsanaUPC" pitchFamily="18" charset="-34"/>
          </a:endParaRPr>
        </a:p>
      </dgm:t>
    </dgm:pt>
    <dgm:pt modelId="{C41575B6-97E7-472C-B383-86EC19A70AAC}" type="parTrans" cxnId="{115E8FF6-8D51-411C-B9B3-0BAABAABF800}">
      <dgm:prSet/>
      <dgm:spPr/>
      <dgm:t>
        <a:bodyPr/>
        <a:lstStyle/>
        <a:p>
          <a:endParaRPr lang="th-TH"/>
        </a:p>
      </dgm:t>
    </dgm:pt>
    <dgm:pt modelId="{5714AD37-EDB3-42DF-83B5-21A41CB7E509}" type="sibTrans" cxnId="{115E8FF6-8D51-411C-B9B3-0BAABAABF800}">
      <dgm:prSet/>
      <dgm:spPr/>
      <dgm:t>
        <a:bodyPr/>
        <a:lstStyle/>
        <a:p>
          <a:endParaRPr lang="th-TH"/>
        </a:p>
      </dgm:t>
    </dgm:pt>
    <dgm:pt modelId="{8A66E4D7-A4E1-4EE9-8993-5A7CEA689F74}">
      <dgm:prSet phldrT="[ข้อความ]" custT="1"/>
      <dgm:spPr/>
      <dgm:t>
        <a:bodyPr/>
        <a:lstStyle/>
        <a:p>
          <a:r>
            <a:rPr lang="th-TH" sz="2800" b="0" dirty="0" smtClean="0">
              <a:latin typeface="AngsanaUPC" pitchFamily="18" charset="-34"/>
              <a:cs typeface="AngsanaUPC" pitchFamily="18" charset="-34"/>
            </a:rPr>
            <a:t> @    เกี่ยวข้องกับการสนับสนุนทางการเงินแก่การก่อการร้าย</a:t>
          </a:r>
          <a:endParaRPr lang="th-TH" sz="2800" b="0" dirty="0">
            <a:latin typeface="AngsanaUPC" pitchFamily="18" charset="-34"/>
            <a:cs typeface="AngsanaUPC" pitchFamily="18" charset="-34"/>
          </a:endParaRPr>
        </a:p>
      </dgm:t>
    </dgm:pt>
    <dgm:pt modelId="{BBBF0F4D-F35F-406C-8C45-409BE76D260A}" type="parTrans" cxnId="{31F0B337-E1CF-4712-90BA-2A764EB01528}">
      <dgm:prSet/>
      <dgm:spPr/>
      <dgm:t>
        <a:bodyPr/>
        <a:lstStyle/>
        <a:p>
          <a:endParaRPr lang="th-TH"/>
        </a:p>
      </dgm:t>
    </dgm:pt>
    <dgm:pt modelId="{ED20B9AD-958D-48D4-ADCB-3F98FE96D87B}" type="sibTrans" cxnId="{31F0B337-E1CF-4712-90BA-2A764EB01528}">
      <dgm:prSet/>
      <dgm:spPr/>
      <dgm:t>
        <a:bodyPr/>
        <a:lstStyle/>
        <a:p>
          <a:endParaRPr lang="th-TH"/>
        </a:p>
      </dgm:t>
    </dgm:pt>
    <dgm:pt modelId="{71D72D19-9B8C-4C17-B0AD-1F7976558D45}">
      <dgm:prSet phldrT="[ข้อความ]" custT="1"/>
      <dgm:spPr/>
      <dgm:t>
        <a:bodyPr/>
        <a:lstStyle/>
        <a:p>
          <a:r>
            <a:rPr lang="th-TH" sz="2400" b="1" dirty="0" smtClean="0">
              <a:latin typeface="AngsanaUPC" pitchFamily="18" charset="-34"/>
              <a:cs typeface="AngsanaUPC" pitchFamily="18" charset="-34"/>
            </a:rPr>
            <a:t>กำหนดมาตรการเกี่ยวกับการตรวจสอบธุรกรรมทั้งหมดของลูกค้า  และผู้ที่ทำธุรกรรมเป็นครั้งคราวว่าเกี่ยวข้องกับการสนับสนุนทางการเงินแก่การก่อการร้ายหรือไม่  แม้ว่าข้อมูลจะไม่ตรงกับรายชื่อก็ตาม</a:t>
          </a:r>
          <a:endParaRPr lang="th-TH" sz="2400" b="1" dirty="0">
            <a:latin typeface="AngsanaUPC" pitchFamily="18" charset="-34"/>
            <a:cs typeface="AngsanaUPC" pitchFamily="18" charset="-34"/>
          </a:endParaRPr>
        </a:p>
      </dgm:t>
    </dgm:pt>
    <dgm:pt modelId="{04D488E5-F7D0-46C7-99ED-85D8B230A5F7}" type="parTrans" cxnId="{050B946A-BCD2-484E-8F61-77A85D9AABD6}">
      <dgm:prSet/>
      <dgm:spPr/>
      <dgm:t>
        <a:bodyPr/>
        <a:lstStyle/>
        <a:p>
          <a:endParaRPr lang="th-TH"/>
        </a:p>
      </dgm:t>
    </dgm:pt>
    <dgm:pt modelId="{988D4743-1ACD-4A8F-8A63-D42A5B825F50}" type="sibTrans" cxnId="{050B946A-BCD2-484E-8F61-77A85D9AABD6}">
      <dgm:prSet/>
      <dgm:spPr/>
      <dgm:t>
        <a:bodyPr/>
        <a:lstStyle/>
        <a:p>
          <a:endParaRPr lang="th-TH"/>
        </a:p>
      </dgm:t>
    </dgm:pt>
    <dgm:pt modelId="{763305BE-AF0D-4F75-BD01-05C89CE24B72}" type="pres">
      <dgm:prSet presAssocID="{5703A179-25EE-473A-A6E3-63351E120D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722E884A-EC3C-4608-8985-0F890AAC6732}" type="pres">
      <dgm:prSet presAssocID="{6A6F8202-1CC6-4942-BDA8-35697CFAE6F3}" presName="parentText" presStyleLbl="node1" presStyleIdx="0" presStyleCnt="1" custScaleY="76515" custLinFactNeighborY="-724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A08CA19-84F9-4A9B-98A0-F3C74FCE5E6D}" type="pres">
      <dgm:prSet presAssocID="{6A6F8202-1CC6-4942-BDA8-35697CFAE6F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73068A2-18EB-4B09-8D04-0A1F9854A43A}" type="presOf" srcId="{8A66E4D7-A4E1-4EE9-8993-5A7CEA689F74}" destId="{2A08CA19-84F9-4A9B-98A0-F3C74FCE5E6D}" srcOrd="0" destOrd="2" presId="urn:microsoft.com/office/officeart/2005/8/layout/vList2"/>
    <dgm:cxn modelId="{050B946A-BCD2-484E-8F61-77A85D9AABD6}" srcId="{6A6F8202-1CC6-4942-BDA8-35697CFAE6F3}" destId="{71D72D19-9B8C-4C17-B0AD-1F7976558D45}" srcOrd="0" destOrd="0" parTransId="{04D488E5-F7D0-46C7-99ED-85D8B230A5F7}" sibTransId="{988D4743-1ACD-4A8F-8A63-D42A5B825F50}"/>
    <dgm:cxn modelId="{E01744FF-C610-4B6E-AA95-65088B200964}" type="presOf" srcId="{16E66C2A-A51C-4904-9F71-BFC340E0C977}" destId="{2A08CA19-84F9-4A9B-98A0-F3C74FCE5E6D}" srcOrd="0" destOrd="3" presId="urn:microsoft.com/office/officeart/2005/8/layout/vList2"/>
    <dgm:cxn modelId="{9BADC57E-97A0-4E69-92BB-0C2CE38FC5F0}" type="presOf" srcId="{71D72D19-9B8C-4C17-B0AD-1F7976558D45}" destId="{2A08CA19-84F9-4A9B-98A0-F3C74FCE5E6D}" srcOrd="0" destOrd="0" presId="urn:microsoft.com/office/officeart/2005/8/layout/vList2"/>
    <dgm:cxn modelId="{E2C4047C-31BA-49E1-8491-AE4623212813}" srcId="{5703A179-25EE-473A-A6E3-63351E120D51}" destId="{6A6F8202-1CC6-4942-BDA8-35697CFAE6F3}" srcOrd="0" destOrd="0" parTransId="{033ADC95-9386-420B-B882-B5307D557F22}" sibTransId="{998BB1D3-D7BA-4A3C-B741-C9A63D76FA51}"/>
    <dgm:cxn modelId="{E6448660-7A0A-46E9-857F-D497A2FBE5B4}" srcId="{6A6F8202-1CC6-4942-BDA8-35697CFAE6F3}" destId="{B953CE76-8543-44C5-8363-96F9DB5E1FFB}" srcOrd="1" destOrd="0" parTransId="{B2FE57FD-02BE-4272-97DD-7C014C93C89C}" sibTransId="{283BF7F8-0D8F-4CFE-A3CF-E51A98EA88D4}"/>
    <dgm:cxn modelId="{75C4E787-7681-4E09-BD59-04B2E8AF4C3A}" type="presOf" srcId="{6A6F8202-1CC6-4942-BDA8-35697CFAE6F3}" destId="{722E884A-EC3C-4608-8985-0F890AAC6732}" srcOrd="0" destOrd="0" presId="urn:microsoft.com/office/officeart/2005/8/layout/vList2"/>
    <dgm:cxn modelId="{115E8FF6-8D51-411C-B9B3-0BAABAABF800}" srcId="{B953CE76-8543-44C5-8363-96F9DB5E1FFB}" destId="{16E66C2A-A51C-4904-9F71-BFC340E0C977}" srcOrd="1" destOrd="0" parTransId="{C41575B6-97E7-472C-B383-86EC19A70AAC}" sibTransId="{5714AD37-EDB3-42DF-83B5-21A41CB7E509}"/>
    <dgm:cxn modelId="{0DF6713C-ECCA-439A-8AFF-4DBA2427A347}" type="presOf" srcId="{B953CE76-8543-44C5-8363-96F9DB5E1FFB}" destId="{2A08CA19-84F9-4A9B-98A0-F3C74FCE5E6D}" srcOrd="0" destOrd="1" presId="urn:microsoft.com/office/officeart/2005/8/layout/vList2"/>
    <dgm:cxn modelId="{31F0B337-E1CF-4712-90BA-2A764EB01528}" srcId="{B953CE76-8543-44C5-8363-96F9DB5E1FFB}" destId="{8A66E4D7-A4E1-4EE9-8993-5A7CEA689F74}" srcOrd="0" destOrd="0" parTransId="{BBBF0F4D-F35F-406C-8C45-409BE76D260A}" sibTransId="{ED20B9AD-958D-48D4-ADCB-3F98FE96D87B}"/>
    <dgm:cxn modelId="{22AFB909-5DC5-45A9-A579-D5E8AE1C6A12}" type="presOf" srcId="{5703A179-25EE-473A-A6E3-63351E120D51}" destId="{763305BE-AF0D-4F75-BD01-05C89CE24B72}" srcOrd="0" destOrd="0" presId="urn:microsoft.com/office/officeart/2005/8/layout/vList2"/>
    <dgm:cxn modelId="{E2477A48-CD69-4D06-8E07-F05DB0BC59BC}" type="presParOf" srcId="{763305BE-AF0D-4F75-BD01-05C89CE24B72}" destId="{722E884A-EC3C-4608-8985-0F890AAC6732}" srcOrd="0" destOrd="0" presId="urn:microsoft.com/office/officeart/2005/8/layout/vList2"/>
    <dgm:cxn modelId="{5B8F25DF-9FE0-4552-8C1A-AEF71B65E320}" type="presParOf" srcId="{763305BE-AF0D-4F75-BD01-05C89CE24B72}" destId="{2A08CA19-84F9-4A9B-98A0-F3C74FCE5E6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0DE1B2F-E305-47A6-9644-39D5BAF73C7E}" type="doc">
      <dgm:prSet loTypeId="urn:microsoft.com/office/officeart/2005/8/layout/chevron1" loCatId="process" qsTypeId="urn:microsoft.com/office/officeart/2005/8/quickstyle/simple3" qsCatId="simple" csTypeId="urn:microsoft.com/office/officeart/2005/8/colors/accent2_4" csCatId="accent2" phldr="1"/>
      <dgm:spPr/>
    </dgm:pt>
    <dgm:pt modelId="{AA3BA674-456A-4ED9-8D9A-D4E35E94FC25}">
      <dgm:prSet phldrT="[ข้อความ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h-TH" sz="2400" b="1" dirty="0" smtClean="0">
              <a:latin typeface="AngsanaUPC" pitchFamily="18" charset="-34"/>
              <a:cs typeface="AngsanaUPC" pitchFamily="18" charset="-34"/>
            </a:rPr>
            <a:t>      </a:t>
          </a:r>
          <a:r>
            <a:rPr lang="th-TH" sz="32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บุคคลธรรมดา</a:t>
          </a:r>
          <a:endParaRPr lang="th-TH" sz="2400" b="1" dirty="0" smtClean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  <a:p>
          <a:pPr algn="l"/>
          <a:r>
            <a:rPr lang="th-TH" sz="2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(มาตรา 14 วรรคแรก)</a:t>
          </a:r>
          <a:endParaRPr lang="th-TH" sz="24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1A42E9B1-CFC0-492D-B7E1-E716C1FED815}" type="parTrans" cxnId="{8719E9C0-7543-4DE8-8F09-5CC35FAAC8DE}">
      <dgm:prSet/>
      <dgm:spPr/>
      <dgm:t>
        <a:bodyPr/>
        <a:lstStyle/>
        <a:p>
          <a:endParaRPr lang="th-TH"/>
        </a:p>
      </dgm:t>
    </dgm:pt>
    <dgm:pt modelId="{7AFC3215-CB3B-42CA-BAF3-0A5171F06E39}" type="sibTrans" cxnId="{8719E9C0-7543-4DE8-8F09-5CC35FAAC8DE}">
      <dgm:prSet/>
      <dgm:spPr/>
      <dgm:t>
        <a:bodyPr/>
        <a:lstStyle/>
        <a:p>
          <a:endParaRPr lang="th-TH"/>
        </a:p>
      </dgm:t>
    </dgm:pt>
    <dgm:pt modelId="{095D072B-6BDA-45D0-AD9E-253ECC6C0282}">
      <dgm:prSet phldrT="[ข้อความ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ไม่ระงับการดำเนินการ /</a:t>
          </a:r>
        </a:p>
        <a:p>
          <a:r>
            <a:rPr lang="th-TH" sz="20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 ไม่แจ้งข้อมูล</a:t>
          </a:r>
          <a:endParaRPr lang="th-TH" sz="20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3331ACD1-39B2-44D1-8524-B647384AA04C}" type="parTrans" cxnId="{77545140-4DBE-48C5-B915-5AA79AE518B5}">
      <dgm:prSet/>
      <dgm:spPr/>
      <dgm:t>
        <a:bodyPr/>
        <a:lstStyle/>
        <a:p>
          <a:endParaRPr lang="th-TH"/>
        </a:p>
      </dgm:t>
    </dgm:pt>
    <dgm:pt modelId="{803AFEFA-79A3-452E-B39B-C382E8D629EB}" type="sibTrans" cxnId="{77545140-4DBE-48C5-B915-5AA79AE518B5}">
      <dgm:prSet/>
      <dgm:spPr/>
      <dgm:t>
        <a:bodyPr/>
        <a:lstStyle/>
        <a:p>
          <a:endParaRPr lang="th-TH"/>
        </a:p>
      </dgm:t>
    </dgm:pt>
    <dgm:pt modelId="{AE1E5E82-0E86-49B6-8943-FFF90F481A80}">
      <dgm:prSet phldrT="[ข้อความ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จำคุกไม่เกินสามปี </a:t>
          </a:r>
        </a:p>
        <a:p>
          <a:r>
            <a:rPr lang="th-TH" sz="20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ปรับไม่เกินสามแสนบาท    </a:t>
          </a:r>
        </a:p>
        <a:p>
          <a:r>
            <a:rPr lang="th-TH" sz="20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จำ /ปรับ</a:t>
          </a:r>
          <a:endParaRPr lang="th-TH" sz="20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08831920-77B1-4361-B01C-0E5030FBE4B3}" type="parTrans" cxnId="{6116DC2E-B9CA-4E37-A74A-7381A8D9358F}">
      <dgm:prSet/>
      <dgm:spPr/>
      <dgm:t>
        <a:bodyPr/>
        <a:lstStyle/>
        <a:p>
          <a:endParaRPr lang="th-TH"/>
        </a:p>
      </dgm:t>
    </dgm:pt>
    <dgm:pt modelId="{DAEB17E1-823D-43AF-9402-67221EACAFE1}" type="sibTrans" cxnId="{6116DC2E-B9CA-4E37-A74A-7381A8D9358F}">
      <dgm:prSet/>
      <dgm:spPr/>
      <dgm:t>
        <a:bodyPr/>
        <a:lstStyle/>
        <a:p>
          <a:endParaRPr lang="th-TH"/>
        </a:p>
      </dgm:t>
    </dgm:pt>
    <dgm:pt modelId="{0CDCBB13-103E-4C4E-827F-CC8848CF6444}" type="pres">
      <dgm:prSet presAssocID="{90DE1B2F-E305-47A6-9644-39D5BAF73C7E}" presName="Name0" presStyleCnt="0">
        <dgm:presLayoutVars>
          <dgm:dir/>
          <dgm:animLvl val="lvl"/>
          <dgm:resizeHandles val="exact"/>
        </dgm:presLayoutVars>
      </dgm:prSet>
      <dgm:spPr/>
    </dgm:pt>
    <dgm:pt modelId="{9F14C558-49CA-40BD-A0F0-B6F3AAE294A0}" type="pres">
      <dgm:prSet presAssocID="{AA3BA674-456A-4ED9-8D9A-D4E35E94FC25}" presName="parTxOnly" presStyleLbl="node1" presStyleIdx="0" presStyleCnt="3" custScaleX="1104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A6BF941-678E-4682-8482-7D34B13D947D}" type="pres">
      <dgm:prSet presAssocID="{7AFC3215-CB3B-42CA-BAF3-0A5171F06E39}" presName="parTxOnlySpace" presStyleCnt="0"/>
      <dgm:spPr/>
    </dgm:pt>
    <dgm:pt modelId="{B78715E2-AB9F-475D-8E35-BA10B24FCE3D}" type="pres">
      <dgm:prSet presAssocID="{095D072B-6BDA-45D0-AD9E-253ECC6C0282}" presName="parTxOnly" presStyleLbl="node1" presStyleIdx="1" presStyleCnt="3" custScaleX="102548" custScaleY="1118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CD73A86-3526-4161-A5EA-7069985906E9}" type="pres">
      <dgm:prSet presAssocID="{803AFEFA-79A3-452E-B39B-C382E8D629EB}" presName="parTxOnlySpace" presStyleCnt="0"/>
      <dgm:spPr/>
    </dgm:pt>
    <dgm:pt modelId="{68B7C02D-3C5C-4A25-8EB5-D00C6E8DBEA6}" type="pres">
      <dgm:prSet presAssocID="{AE1E5E82-0E86-49B6-8943-FFF90F481A80}" presName="parTxOnly" presStyleLbl="node1" presStyleIdx="2" presStyleCnt="3" custScaleX="124982" custScaleY="111802" custLinFactNeighborX="-243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719E9C0-7543-4DE8-8F09-5CC35FAAC8DE}" srcId="{90DE1B2F-E305-47A6-9644-39D5BAF73C7E}" destId="{AA3BA674-456A-4ED9-8D9A-D4E35E94FC25}" srcOrd="0" destOrd="0" parTransId="{1A42E9B1-CFC0-492D-B7E1-E716C1FED815}" sibTransId="{7AFC3215-CB3B-42CA-BAF3-0A5171F06E39}"/>
    <dgm:cxn modelId="{3F953B64-0216-4D4B-A1EE-A35171CD1E48}" type="presOf" srcId="{AE1E5E82-0E86-49B6-8943-FFF90F481A80}" destId="{68B7C02D-3C5C-4A25-8EB5-D00C6E8DBEA6}" srcOrd="0" destOrd="0" presId="urn:microsoft.com/office/officeart/2005/8/layout/chevron1"/>
    <dgm:cxn modelId="{618B1594-6A26-4AC6-9CAA-FEFA63D8878C}" type="presOf" srcId="{095D072B-6BDA-45D0-AD9E-253ECC6C0282}" destId="{B78715E2-AB9F-475D-8E35-BA10B24FCE3D}" srcOrd="0" destOrd="0" presId="urn:microsoft.com/office/officeart/2005/8/layout/chevron1"/>
    <dgm:cxn modelId="{7AB30EB6-8D28-420D-A4D7-6829BD1364AC}" type="presOf" srcId="{90DE1B2F-E305-47A6-9644-39D5BAF73C7E}" destId="{0CDCBB13-103E-4C4E-827F-CC8848CF6444}" srcOrd="0" destOrd="0" presId="urn:microsoft.com/office/officeart/2005/8/layout/chevron1"/>
    <dgm:cxn modelId="{AF70FA05-23E5-4641-AE62-B53C015FF53F}" type="presOf" srcId="{AA3BA674-456A-4ED9-8D9A-D4E35E94FC25}" destId="{9F14C558-49CA-40BD-A0F0-B6F3AAE294A0}" srcOrd="0" destOrd="0" presId="urn:microsoft.com/office/officeart/2005/8/layout/chevron1"/>
    <dgm:cxn modelId="{6116DC2E-B9CA-4E37-A74A-7381A8D9358F}" srcId="{90DE1B2F-E305-47A6-9644-39D5BAF73C7E}" destId="{AE1E5E82-0E86-49B6-8943-FFF90F481A80}" srcOrd="2" destOrd="0" parTransId="{08831920-77B1-4361-B01C-0E5030FBE4B3}" sibTransId="{DAEB17E1-823D-43AF-9402-67221EACAFE1}"/>
    <dgm:cxn modelId="{77545140-4DBE-48C5-B915-5AA79AE518B5}" srcId="{90DE1B2F-E305-47A6-9644-39D5BAF73C7E}" destId="{095D072B-6BDA-45D0-AD9E-253ECC6C0282}" srcOrd="1" destOrd="0" parTransId="{3331ACD1-39B2-44D1-8524-B647384AA04C}" sibTransId="{803AFEFA-79A3-452E-B39B-C382E8D629EB}"/>
    <dgm:cxn modelId="{1AAF2593-3E14-4565-9F95-329996BF88C7}" type="presParOf" srcId="{0CDCBB13-103E-4C4E-827F-CC8848CF6444}" destId="{9F14C558-49CA-40BD-A0F0-B6F3AAE294A0}" srcOrd="0" destOrd="0" presId="urn:microsoft.com/office/officeart/2005/8/layout/chevron1"/>
    <dgm:cxn modelId="{7C7DEADE-A26C-447F-9F57-F89F031D449E}" type="presParOf" srcId="{0CDCBB13-103E-4C4E-827F-CC8848CF6444}" destId="{BA6BF941-678E-4682-8482-7D34B13D947D}" srcOrd="1" destOrd="0" presId="urn:microsoft.com/office/officeart/2005/8/layout/chevron1"/>
    <dgm:cxn modelId="{A3B9EFB5-B1E9-4B09-AEA3-B41667BC33B7}" type="presParOf" srcId="{0CDCBB13-103E-4C4E-827F-CC8848CF6444}" destId="{B78715E2-AB9F-475D-8E35-BA10B24FCE3D}" srcOrd="2" destOrd="0" presId="urn:microsoft.com/office/officeart/2005/8/layout/chevron1"/>
    <dgm:cxn modelId="{B2CC68A3-C051-4355-9F73-B12C60C43545}" type="presParOf" srcId="{0CDCBB13-103E-4C4E-827F-CC8848CF6444}" destId="{5CD73A86-3526-4161-A5EA-7069985906E9}" srcOrd="3" destOrd="0" presId="urn:microsoft.com/office/officeart/2005/8/layout/chevron1"/>
    <dgm:cxn modelId="{99735828-9350-45F6-84C8-763FD228AAA4}" type="presParOf" srcId="{0CDCBB13-103E-4C4E-827F-CC8848CF6444}" destId="{68B7C02D-3C5C-4A25-8EB5-D00C6E8DBEA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0DE1B2F-E305-47A6-9644-39D5BAF73C7E}" type="doc">
      <dgm:prSet loTypeId="urn:microsoft.com/office/officeart/2005/8/layout/chevron1" loCatId="process" qsTypeId="urn:microsoft.com/office/officeart/2005/8/quickstyle/simple3" qsCatId="simple" csTypeId="urn:microsoft.com/office/officeart/2005/8/colors/accent3_4" csCatId="accent3" phldr="1"/>
      <dgm:spPr/>
    </dgm:pt>
    <dgm:pt modelId="{AA3BA674-456A-4ED9-8D9A-D4E35E94FC25}">
      <dgm:prSet phldrT="[ข้อความ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h-TH" sz="2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ผู้มีหน้าที่รายงาน</a:t>
          </a:r>
          <a:endParaRPr lang="th-TH" sz="3200" b="1" dirty="0" smtClean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  <a:p>
          <a:pPr algn="l"/>
          <a:r>
            <a:rPr lang="th-TH" sz="20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(มาตรา 14 วรรคสอง)</a:t>
          </a:r>
          <a:endParaRPr lang="th-TH" sz="20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1A42E9B1-CFC0-492D-B7E1-E716C1FED815}" type="parTrans" cxnId="{8719E9C0-7543-4DE8-8F09-5CC35FAAC8DE}">
      <dgm:prSet/>
      <dgm:spPr/>
      <dgm:t>
        <a:bodyPr/>
        <a:lstStyle/>
        <a:p>
          <a:endParaRPr lang="th-TH"/>
        </a:p>
      </dgm:t>
    </dgm:pt>
    <dgm:pt modelId="{7AFC3215-CB3B-42CA-BAF3-0A5171F06E39}" type="sibTrans" cxnId="{8719E9C0-7543-4DE8-8F09-5CC35FAAC8DE}">
      <dgm:prSet/>
      <dgm:spPr/>
      <dgm:t>
        <a:bodyPr/>
        <a:lstStyle/>
        <a:p>
          <a:endParaRPr lang="th-TH"/>
        </a:p>
      </dgm:t>
    </dgm:pt>
    <dgm:pt modelId="{095D072B-6BDA-45D0-AD9E-253ECC6C0282}">
      <dgm:prSet phldrT="[ข้อความ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ไม่ระงับการดำเนินการ</a:t>
          </a:r>
        </a:p>
        <a:p>
          <a:r>
            <a:rPr lang="th-TH" sz="20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 /</a:t>
          </a:r>
        </a:p>
        <a:p>
          <a:r>
            <a:rPr lang="th-TH" sz="20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 ไม่แจ้งข้อมูล</a:t>
          </a:r>
          <a:endParaRPr lang="th-TH" sz="20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3331ACD1-39B2-44D1-8524-B647384AA04C}" type="parTrans" cxnId="{77545140-4DBE-48C5-B915-5AA79AE518B5}">
      <dgm:prSet/>
      <dgm:spPr/>
      <dgm:t>
        <a:bodyPr/>
        <a:lstStyle/>
        <a:p>
          <a:endParaRPr lang="th-TH"/>
        </a:p>
      </dgm:t>
    </dgm:pt>
    <dgm:pt modelId="{803AFEFA-79A3-452E-B39B-C382E8D629EB}" type="sibTrans" cxnId="{77545140-4DBE-48C5-B915-5AA79AE518B5}">
      <dgm:prSet/>
      <dgm:spPr/>
      <dgm:t>
        <a:bodyPr/>
        <a:lstStyle/>
        <a:p>
          <a:endParaRPr lang="th-TH"/>
        </a:p>
      </dgm:t>
    </dgm:pt>
    <dgm:pt modelId="{AE1E5E82-0E86-49B6-8943-FFF90F481A80}">
      <dgm:prSet phldrT="[ข้อความ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ปรับไม่เกินหนึ่งล้านบาท </a:t>
          </a:r>
        </a:p>
        <a:p>
          <a:r>
            <a:rPr lang="th-TH" sz="20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และปรับอีกวันละ</a:t>
          </a:r>
        </a:p>
        <a:p>
          <a:r>
            <a:rPr lang="th-TH" sz="20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หนึ่งหมื่นบาท</a:t>
          </a:r>
          <a:endParaRPr lang="th-TH" sz="20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08831920-77B1-4361-B01C-0E5030FBE4B3}" type="parTrans" cxnId="{6116DC2E-B9CA-4E37-A74A-7381A8D9358F}">
      <dgm:prSet/>
      <dgm:spPr/>
      <dgm:t>
        <a:bodyPr/>
        <a:lstStyle/>
        <a:p>
          <a:endParaRPr lang="th-TH"/>
        </a:p>
      </dgm:t>
    </dgm:pt>
    <dgm:pt modelId="{DAEB17E1-823D-43AF-9402-67221EACAFE1}" type="sibTrans" cxnId="{6116DC2E-B9CA-4E37-A74A-7381A8D9358F}">
      <dgm:prSet/>
      <dgm:spPr/>
      <dgm:t>
        <a:bodyPr/>
        <a:lstStyle/>
        <a:p>
          <a:endParaRPr lang="th-TH"/>
        </a:p>
      </dgm:t>
    </dgm:pt>
    <dgm:pt modelId="{0CDCBB13-103E-4C4E-827F-CC8848CF6444}" type="pres">
      <dgm:prSet presAssocID="{90DE1B2F-E305-47A6-9644-39D5BAF73C7E}" presName="Name0" presStyleCnt="0">
        <dgm:presLayoutVars>
          <dgm:dir/>
          <dgm:animLvl val="lvl"/>
          <dgm:resizeHandles val="exact"/>
        </dgm:presLayoutVars>
      </dgm:prSet>
      <dgm:spPr/>
    </dgm:pt>
    <dgm:pt modelId="{9F14C558-49CA-40BD-A0F0-B6F3AAE294A0}" type="pres">
      <dgm:prSet presAssocID="{AA3BA674-456A-4ED9-8D9A-D4E35E94FC25}" presName="parTxOnly" presStyleLbl="node1" presStyleIdx="0" presStyleCnt="3" custScaleX="965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A6BF941-678E-4682-8482-7D34B13D947D}" type="pres">
      <dgm:prSet presAssocID="{7AFC3215-CB3B-42CA-BAF3-0A5171F06E39}" presName="parTxOnlySpace" presStyleCnt="0"/>
      <dgm:spPr/>
    </dgm:pt>
    <dgm:pt modelId="{B78715E2-AB9F-475D-8E35-BA10B24FCE3D}" type="pres">
      <dgm:prSet presAssocID="{095D072B-6BDA-45D0-AD9E-253ECC6C0282}" presName="parTxOnly" presStyleLbl="node1" presStyleIdx="1" presStyleCnt="3" custScaleX="113023" custScaleY="104305" custLinFactNeighborX="-98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CD73A86-3526-4161-A5EA-7069985906E9}" type="pres">
      <dgm:prSet presAssocID="{803AFEFA-79A3-452E-B39B-C382E8D629EB}" presName="parTxOnlySpace" presStyleCnt="0"/>
      <dgm:spPr/>
    </dgm:pt>
    <dgm:pt modelId="{68B7C02D-3C5C-4A25-8EB5-D00C6E8DBEA6}" type="pres">
      <dgm:prSet presAssocID="{AE1E5E82-0E86-49B6-8943-FFF90F481A80}" presName="parTxOnly" presStyleLbl="node1" presStyleIdx="2" presStyleCnt="3" custScaleX="106621" custLinFactNeighborX="-314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719E9C0-7543-4DE8-8F09-5CC35FAAC8DE}" srcId="{90DE1B2F-E305-47A6-9644-39D5BAF73C7E}" destId="{AA3BA674-456A-4ED9-8D9A-D4E35E94FC25}" srcOrd="0" destOrd="0" parTransId="{1A42E9B1-CFC0-492D-B7E1-E716C1FED815}" sibTransId="{7AFC3215-CB3B-42CA-BAF3-0A5171F06E39}"/>
    <dgm:cxn modelId="{2FF36024-8F92-4547-81C3-1EE6AEB12E61}" type="presOf" srcId="{AE1E5E82-0E86-49B6-8943-FFF90F481A80}" destId="{68B7C02D-3C5C-4A25-8EB5-D00C6E8DBEA6}" srcOrd="0" destOrd="0" presId="urn:microsoft.com/office/officeart/2005/8/layout/chevron1"/>
    <dgm:cxn modelId="{2BD99C29-754A-4462-963B-64031BC01965}" type="presOf" srcId="{AA3BA674-456A-4ED9-8D9A-D4E35E94FC25}" destId="{9F14C558-49CA-40BD-A0F0-B6F3AAE294A0}" srcOrd="0" destOrd="0" presId="urn:microsoft.com/office/officeart/2005/8/layout/chevron1"/>
    <dgm:cxn modelId="{6116DC2E-B9CA-4E37-A74A-7381A8D9358F}" srcId="{90DE1B2F-E305-47A6-9644-39D5BAF73C7E}" destId="{AE1E5E82-0E86-49B6-8943-FFF90F481A80}" srcOrd="2" destOrd="0" parTransId="{08831920-77B1-4361-B01C-0E5030FBE4B3}" sibTransId="{DAEB17E1-823D-43AF-9402-67221EACAFE1}"/>
    <dgm:cxn modelId="{77545140-4DBE-48C5-B915-5AA79AE518B5}" srcId="{90DE1B2F-E305-47A6-9644-39D5BAF73C7E}" destId="{095D072B-6BDA-45D0-AD9E-253ECC6C0282}" srcOrd="1" destOrd="0" parTransId="{3331ACD1-39B2-44D1-8524-B647384AA04C}" sibTransId="{803AFEFA-79A3-452E-B39B-C382E8D629EB}"/>
    <dgm:cxn modelId="{770F40C1-5A38-4343-8580-4649A7EF53E2}" type="presOf" srcId="{90DE1B2F-E305-47A6-9644-39D5BAF73C7E}" destId="{0CDCBB13-103E-4C4E-827F-CC8848CF6444}" srcOrd="0" destOrd="0" presId="urn:microsoft.com/office/officeart/2005/8/layout/chevron1"/>
    <dgm:cxn modelId="{A3731DED-7C44-4B33-BC48-5C4B4D093C04}" type="presOf" srcId="{095D072B-6BDA-45D0-AD9E-253ECC6C0282}" destId="{B78715E2-AB9F-475D-8E35-BA10B24FCE3D}" srcOrd="0" destOrd="0" presId="urn:microsoft.com/office/officeart/2005/8/layout/chevron1"/>
    <dgm:cxn modelId="{61D47F21-176E-4858-8519-E391613A1AA2}" type="presParOf" srcId="{0CDCBB13-103E-4C4E-827F-CC8848CF6444}" destId="{9F14C558-49CA-40BD-A0F0-B6F3AAE294A0}" srcOrd="0" destOrd="0" presId="urn:microsoft.com/office/officeart/2005/8/layout/chevron1"/>
    <dgm:cxn modelId="{81316B20-F32C-4B96-B5A8-8056E823154D}" type="presParOf" srcId="{0CDCBB13-103E-4C4E-827F-CC8848CF6444}" destId="{BA6BF941-678E-4682-8482-7D34B13D947D}" srcOrd="1" destOrd="0" presId="urn:microsoft.com/office/officeart/2005/8/layout/chevron1"/>
    <dgm:cxn modelId="{E3BD3EEA-541E-40A0-8997-EBD1762627D3}" type="presParOf" srcId="{0CDCBB13-103E-4C4E-827F-CC8848CF6444}" destId="{B78715E2-AB9F-475D-8E35-BA10B24FCE3D}" srcOrd="2" destOrd="0" presId="urn:microsoft.com/office/officeart/2005/8/layout/chevron1"/>
    <dgm:cxn modelId="{8D7CAA96-F4E3-46CD-903D-EECDE8F867B3}" type="presParOf" srcId="{0CDCBB13-103E-4C4E-827F-CC8848CF6444}" destId="{5CD73A86-3526-4161-A5EA-7069985906E9}" srcOrd="3" destOrd="0" presId="urn:microsoft.com/office/officeart/2005/8/layout/chevron1"/>
    <dgm:cxn modelId="{EA904E59-6C0D-4970-A143-18EA888036C6}" type="presParOf" srcId="{0CDCBB13-103E-4C4E-827F-CC8848CF6444}" destId="{68B7C02D-3C5C-4A25-8EB5-D00C6E8DBEA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76D86A-B495-4C54-B932-31C8C6D32A30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9E788758-FB9D-4663-9939-C80BF4A600A5}">
      <dgm:prSet phldrT="[ข้อความ]" custT="1"/>
      <dgm:spPr/>
      <dgm:t>
        <a:bodyPr/>
        <a:lstStyle/>
        <a:p>
          <a:r>
            <a:rPr lang="th-TH" sz="48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4.</a:t>
          </a:r>
          <a:r>
            <a:rPr lang="th-TH" sz="36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  กำหนดนโยบาย</a:t>
          </a:r>
          <a:endParaRPr lang="th-TH" sz="36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1EFB459B-7015-40DA-A218-37F183CB2006}" type="parTrans" cxnId="{F3F456BC-06DB-4BB1-84AA-8DE36AB8A2A4}">
      <dgm:prSet/>
      <dgm:spPr/>
      <dgm:t>
        <a:bodyPr/>
        <a:lstStyle/>
        <a:p>
          <a:endParaRPr lang="th-TH"/>
        </a:p>
      </dgm:t>
    </dgm:pt>
    <dgm:pt modelId="{13369EE1-88E4-49AF-AE99-99786AB96033}" type="sibTrans" cxnId="{F3F456BC-06DB-4BB1-84AA-8DE36AB8A2A4}">
      <dgm:prSet/>
      <dgm:spPr/>
      <dgm:t>
        <a:bodyPr/>
        <a:lstStyle/>
        <a:p>
          <a:endParaRPr lang="th-TH"/>
        </a:p>
      </dgm:t>
    </dgm:pt>
    <dgm:pt modelId="{F4060C19-30EA-41BE-BAD2-A5761622C773}">
      <dgm:prSet phldrT="[ข้อความ]" custT="1"/>
      <dgm:spPr/>
      <dgm:t>
        <a:bodyPr/>
        <a:lstStyle/>
        <a:p>
          <a:r>
            <a:rPr lang="th-TH" sz="2800" b="0" dirty="0" smtClean="0">
              <a:latin typeface="AngsanaUPC" pitchFamily="18" charset="-34"/>
              <a:cs typeface="AngsanaUPC" pitchFamily="18" charset="-34"/>
            </a:rPr>
            <a:t>การรับลูกค้า</a:t>
          </a:r>
          <a:endParaRPr lang="th-TH" sz="2800" b="0" dirty="0">
            <a:latin typeface="AngsanaUPC" pitchFamily="18" charset="-34"/>
            <a:cs typeface="AngsanaUPC" pitchFamily="18" charset="-34"/>
          </a:endParaRPr>
        </a:p>
      </dgm:t>
    </dgm:pt>
    <dgm:pt modelId="{6F275076-BAA9-4F4A-98F0-ECEC11128B81}" type="parTrans" cxnId="{D659BBEB-0FE1-4F05-870B-AA14ED4ADADC}">
      <dgm:prSet/>
      <dgm:spPr/>
      <dgm:t>
        <a:bodyPr/>
        <a:lstStyle/>
        <a:p>
          <a:endParaRPr lang="th-TH"/>
        </a:p>
      </dgm:t>
    </dgm:pt>
    <dgm:pt modelId="{0B34D9EF-D053-4FC4-84CE-0860A3594480}" type="sibTrans" cxnId="{D659BBEB-0FE1-4F05-870B-AA14ED4ADADC}">
      <dgm:prSet/>
      <dgm:spPr/>
      <dgm:t>
        <a:bodyPr/>
        <a:lstStyle/>
        <a:p>
          <a:endParaRPr lang="th-TH"/>
        </a:p>
      </dgm:t>
    </dgm:pt>
    <dgm:pt modelId="{F35C4F36-19DE-4DBA-A216-785D13AB0E65}">
      <dgm:prSet phldrT="[ข้อความ]" custT="1"/>
      <dgm:spPr/>
      <dgm:t>
        <a:bodyPr/>
        <a:lstStyle/>
        <a:p>
          <a:r>
            <a:rPr lang="th-TH" sz="36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คณะกรรมการของบริษัท  ต้องมีมติเห็นชอบและอนุมัติ</a:t>
          </a:r>
          <a:endParaRPr lang="th-TH" sz="36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162F3127-16E6-46EF-830B-1683110081D2}" type="parTrans" cxnId="{161DFDDA-E2F6-4EA7-8CFB-7E69F8460541}">
      <dgm:prSet/>
      <dgm:spPr/>
      <dgm:t>
        <a:bodyPr/>
        <a:lstStyle/>
        <a:p>
          <a:endParaRPr lang="th-TH"/>
        </a:p>
      </dgm:t>
    </dgm:pt>
    <dgm:pt modelId="{39C80E5F-7E33-4214-85E2-2C967074792C}" type="sibTrans" cxnId="{161DFDDA-E2F6-4EA7-8CFB-7E69F8460541}">
      <dgm:prSet/>
      <dgm:spPr/>
      <dgm:t>
        <a:bodyPr/>
        <a:lstStyle/>
        <a:p>
          <a:endParaRPr lang="th-TH"/>
        </a:p>
      </dgm:t>
    </dgm:pt>
    <dgm:pt modelId="{6777244B-5072-4394-B18F-0DF9E9DE4689}">
      <dgm:prSet phldrT="[ข้อความ]" custT="1"/>
      <dgm:spPr/>
      <dgm:t>
        <a:bodyPr/>
        <a:lstStyle/>
        <a:p>
          <a:r>
            <a:rPr lang="th-TH" sz="2800" b="0" i="0" dirty="0" smtClean="0">
              <a:latin typeface="AngsanaUPC" pitchFamily="18" charset="-34"/>
              <a:cs typeface="AngsanaUPC" pitchFamily="18" charset="-34"/>
            </a:rPr>
            <a:t>นโยบายและระเบียบวิธีการ  รวมถึงกำหนดมาตรการ  ในการจัดทำแนวปฏิบัติ  และคู่มือการปฏิบัติงานของพนักงาน  เพื่อสนับสนุนการปฏิบัติตามกฎหมาย </a:t>
          </a:r>
          <a:r>
            <a:rPr lang="th-TH" sz="2800" b="0" i="0" dirty="0" err="1" smtClean="0">
              <a:latin typeface="AngsanaUPC" pitchFamily="18" charset="-34"/>
              <a:cs typeface="AngsanaUPC" pitchFamily="18" charset="-34"/>
            </a:rPr>
            <a:t>ปปง.</a:t>
          </a:r>
          <a:endParaRPr lang="th-TH" sz="2800" b="0" i="0" dirty="0">
            <a:latin typeface="AngsanaUPC" pitchFamily="18" charset="-34"/>
            <a:cs typeface="AngsanaUPC" pitchFamily="18" charset="-34"/>
          </a:endParaRPr>
        </a:p>
      </dgm:t>
    </dgm:pt>
    <dgm:pt modelId="{51D3B908-5A53-41A4-B0C3-2E275AB0999F}" type="parTrans" cxnId="{EDFB4244-5DD5-44E7-89D2-B2B477A5D9A4}">
      <dgm:prSet/>
      <dgm:spPr/>
      <dgm:t>
        <a:bodyPr/>
        <a:lstStyle/>
        <a:p>
          <a:endParaRPr lang="th-TH"/>
        </a:p>
      </dgm:t>
    </dgm:pt>
    <dgm:pt modelId="{25DEB2A4-0697-436C-9664-9985A321515D}" type="sibTrans" cxnId="{EDFB4244-5DD5-44E7-89D2-B2B477A5D9A4}">
      <dgm:prSet/>
      <dgm:spPr/>
      <dgm:t>
        <a:bodyPr/>
        <a:lstStyle/>
        <a:p>
          <a:endParaRPr lang="th-TH"/>
        </a:p>
      </dgm:t>
    </dgm:pt>
    <dgm:pt modelId="{1AE6D1E9-E23F-4AF0-B590-2679658E27D7}">
      <dgm:prSet phldrT="[ข้อความ]" custT="1"/>
      <dgm:spPr/>
      <dgm:t>
        <a:bodyPr/>
        <a:lstStyle/>
        <a:p>
          <a:r>
            <a:rPr lang="th-TH" sz="2800" b="0" dirty="0" smtClean="0">
              <a:latin typeface="AngsanaUPC" pitchFamily="18" charset="-34"/>
              <a:cs typeface="AngsanaUPC" pitchFamily="18" charset="-34"/>
            </a:rPr>
            <a:t>การบริหารความเสี่ยงที่อาจเกี่ยวกับการฟอกเงิน</a:t>
          </a:r>
          <a:endParaRPr lang="th-TH" sz="2800" b="0" dirty="0">
            <a:latin typeface="AngsanaUPC" pitchFamily="18" charset="-34"/>
            <a:cs typeface="AngsanaUPC" pitchFamily="18" charset="-34"/>
          </a:endParaRPr>
        </a:p>
      </dgm:t>
    </dgm:pt>
    <dgm:pt modelId="{3688C599-3474-45AA-8990-E006530D07F7}" type="parTrans" cxnId="{363B40E5-881A-4A1C-AEC8-365095B5053C}">
      <dgm:prSet/>
      <dgm:spPr/>
      <dgm:t>
        <a:bodyPr/>
        <a:lstStyle/>
        <a:p>
          <a:endParaRPr lang="th-TH"/>
        </a:p>
      </dgm:t>
    </dgm:pt>
    <dgm:pt modelId="{B83B89A8-D960-428F-841B-80B3FF5DF199}" type="sibTrans" cxnId="{363B40E5-881A-4A1C-AEC8-365095B5053C}">
      <dgm:prSet/>
      <dgm:spPr/>
      <dgm:t>
        <a:bodyPr/>
        <a:lstStyle/>
        <a:p>
          <a:endParaRPr lang="th-TH"/>
        </a:p>
      </dgm:t>
    </dgm:pt>
    <dgm:pt modelId="{F59602FD-D7EE-40D9-87C5-A4B2FE41095E}" type="pres">
      <dgm:prSet presAssocID="{CE76D86A-B495-4C54-B932-31C8C6D32A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406F128-643D-4C81-B42D-55BAC403E85F}" type="pres">
      <dgm:prSet presAssocID="{9E788758-FB9D-4663-9939-C80BF4A600A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CA34624-54E4-4500-882D-C0F70B631216}" type="pres">
      <dgm:prSet presAssocID="{9E788758-FB9D-4663-9939-C80BF4A600A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AC0D116-68BA-48F7-8F94-A37873C54774}" type="pres">
      <dgm:prSet presAssocID="{F35C4F36-19DE-4DBA-A216-785D13AB0E6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283BE98-FFF2-433C-B30B-441C5C6CBF9C}" type="pres">
      <dgm:prSet presAssocID="{F35C4F36-19DE-4DBA-A216-785D13AB0E6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D3BD33F-2428-4744-8EF0-5ED1E4974C0A}" type="presOf" srcId="{9E788758-FB9D-4663-9939-C80BF4A600A5}" destId="{D406F128-643D-4C81-B42D-55BAC403E85F}" srcOrd="0" destOrd="0" presId="urn:microsoft.com/office/officeart/2005/8/layout/vList2"/>
    <dgm:cxn modelId="{161DFDDA-E2F6-4EA7-8CFB-7E69F8460541}" srcId="{CE76D86A-B495-4C54-B932-31C8C6D32A30}" destId="{F35C4F36-19DE-4DBA-A216-785D13AB0E65}" srcOrd="1" destOrd="0" parTransId="{162F3127-16E6-46EF-830B-1683110081D2}" sibTransId="{39C80E5F-7E33-4214-85E2-2C967074792C}"/>
    <dgm:cxn modelId="{2287A1E8-66A0-46B7-AF4B-F23106D2CF35}" type="presOf" srcId="{CE76D86A-B495-4C54-B932-31C8C6D32A30}" destId="{F59602FD-D7EE-40D9-87C5-A4B2FE41095E}" srcOrd="0" destOrd="0" presId="urn:microsoft.com/office/officeart/2005/8/layout/vList2"/>
    <dgm:cxn modelId="{D659BBEB-0FE1-4F05-870B-AA14ED4ADADC}" srcId="{9E788758-FB9D-4663-9939-C80BF4A600A5}" destId="{F4060C19-30EA-41BE-BAD2-A5761622C773}" srcOrd="0" destOrd="0" parTransId="{6F275076-BAA9-4F4A-98F0-ECEC11128B81}" sibTransId="{0B34D9EF-D053-4FC4-84CE-0860A3594480}"/>
    <dgm:cxn modelId="{6C52D89C-3F14-4926-A1D4-6FB57BEA4E9A}" type="presOf" srcId="{F4060C19-30EA-41BE-BAD2-A5761622C773}" destId="{7CA34624-54E4-4500-882D-C0F70B631216}" srcOrd="0" destOrd="0" presId="urn:microsoft.com/office/officeart/2005/8/layout/vList2"/>
    <dgm:cxn modelId="{F79F1468-EFBE-4554-B1AB-DEB03BD2D443}" type="presOf" srcId="{6777244B-5072-4394-B18F-0DF9E9DE4689}" destId="{6283BE98-FFF2-433C-B30B-441C5C6CBF9C}" srcOrd="0" destOrd="0" presId="urn:microsoft.com/office/officeart/2005/8/layout/vList2"/>
    <dgm:cxn modelId="{F3F456BC-06DB-4BB1-84AA-8DE36AB8A2A4}" srcId="{CE76D86A-B495-4C54-B932-31C8C6D32A30}" destId="{9E788758-FB9D-4663-9939-C80BF4A600A5}" srcOrd="0" destOrd="0" parTransId="{1EFB459B-7015-40DA-A218-37F183CB2006}" sibTransId="{13369EE1-88E4-49AF-AE99-99786AB96033}"/>
    <dgm:cxn modelId="{0F5172CD-E598-4099-9FB2-1DF3BF8A11E3}" type="presOf" srcId="{F35C4F36-19DE-4DBA-A216-785D13AB0E65}" destId="{1AC0D116-68BA-48F7-8F94-A37873C54774}" srcOrd="0" destOrd="0" presId="urn:microsoft.com/office/officeart/2005/8/layout/vList2"/>
    <dgm:cxn modelId="{32E0D985-22AE-4DBD-8CF6-49DCB7608AC8}" type="presOf" srcId="{1AE6D1E9-E23F-4AF0-B590-2679658E27D7}" destId="{7CA34624-54E4-4500-882D-C0F70B631216}" srcOrd="0" destOrd="1" presId="urn:microsoft.com/office/officeart/2005/8/layout/vList2"/>
    <dgm:cxn modelId="{EDFB4244-5DD5-44E7-89D2-B2B477A5D9A4}" srcId="{F35C4F36-19DE-4DBA-A216-785D13AB0E65}" destId="{6777244B-5072-4394-B18F-0DF9E9DE4689}" srcOrd="0" destOrd="0" parTransId="{51D3B908-5A53-41A4-B0C3-2E275AB0999F}" sibTransId="{25DEB2A4-0697-436C-9664-9985A321515D}"/>
    <dgm:cxn modelId="{363B40E5-881A-4A1C-AEC8-365095B5053C}" srcId="{9E788758-FB9D-4663-9939-C80BF4A600A5}" destId="{1AE6D1E9-E23F-4AF0-B590-2679658E27D7}" srcOrd="1" destOrd="0" parTransId="{3688C599-3474-45AA-8990-E006530D07F7}" sibTransId="{B83B89A8-D960-428F-841B-80B3FF5DF199}"/>
    <dgm:cxn modelId="{B7EC3846-C159-4794-A2C9-CE3074DD23F4}" type="presParOf" srcId="{F59602FD-D7EE-40D9-87C5-A4B2FE41095E}" destId="{D406F128-643D-4C81-B42D-55BAC403E85F}" srcOrd="0" destOrd="0" presId="urn:microsoft.com/office/officeart/2005/8/layout/vList2"/>
    <dgm:cxn modelId="{82F7B9D5-2C88-4E67-B6B7-5DBE422F690E}" type="presParOf" srcId="{F59602FD-D7EE-40D9-87C5-A4B2FE41095E}" destId="{7CA34624-54E4-4500-882D-C0F70B631216}" srcOrd="1" destOrd="0" presId="urn:microsoft.com/office/officeart/2005/8/layout/vList2"/>
    <dgm:cxn modelId="{8C84604F-E99B-4C1C-B4D4-ECA41D223290}" type="presParOf" srcId="{F59602FD-D7EE-40D9-87C5-A4B2FE41095E}" destId="{1AC0D116-68BA-48F7-8F94-A37873C54774}" srcOrd="2" destOrd="0" presId="urn:microsoft.com/office/officeart/2005/8/layout/vList2"/>
    <dgm:cxn modelId="{63A5A00A-B3E5-4301-926A-D7FC26092221}" type="presParOf" srcId="{F59602FD-D7EE-40D9-87C5-A4B2FE41095E}" destId="{6283BE98-FFF2-433C-B30B-441C5C6CBF9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F28DC7-DE79-4452-846E-EE2566EDCA12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81782578-48EE-47A4-86E3-9926C9BFE121}">
      <dgm:prSet phldrT="[ข้อความ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กำหนดนโยบายและระเบียบวิธีการสำหรับการประเมินและบริหารความเสี่ยงด้านการฟอกเงินและการสนับสนุนทางการเงินแก่การก่อการร้าย</a:t>
          </a:r>
          <a:endParaRPr lang="th-TH" sz="24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F1910E53-195E-432B-9D3A-3FA1C3DCC9E6}" type="parTrans" cxnId="{FA379C44-335B-4CE2-8EC3-AA16B4289717}">
      <dgm:prSet/>
      <dgm:spPr/>
      <dgm:t>
        <a:bodyPr/>
        <a:lstStyle/>
        <a:p>
          <a:endParaRPr lang="th-TH"/>
        </a:p>
      </dgm:t>
    </dgm:pt>
    <dgm:pt modelId="{8A59D666-D929-41AE-9A78-E8F301036869}" type="sibTrans" cxnId="{FA379C44-335B-4CE2-8EC3-AA16B4289717}">
      <dgm:prSet/>
      <dgm:spPr/>
      <dgm:t>
        <a:bodyPr/>
        <a:lstStyle/>
        <a:p>
          <a:endParaRPr lang="th-TH"/>
        </a:p>
      </dgm:t>
    </dgm:pt>
    <dgm:pt modelId="{89F30CCF-4BF5-4D81-9B97-7ED70A99198A}">
      <dgm:prSet phldrT="[ข้อความ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ก่อนนำเสนอผลิตภัณฑ์ใหม่  ต้องดำเนินการประเมินความเสี่ยงและกำหนดมาตรการที่เหมาะสมเพื่อบรรเทาความเสี่ยงที่อาจเกิดขึ้น</a:t>
          </a:r>
          <a:endParaRPr lang="th-TH" sz="24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2E1C8163-69AB-4EA9-9065-A62D19AC79B4}" type="sibTrans" cxnId="{04B10CB1-D670-4F7D-A8E2-119A284A71C5}">
      <dgm:prSet/>
      <dgm:spPr/>
      <dgm:t>
        <a:bodyPr/>
        <a:lstStyle/>
        <a:p>
          <a:endParaRPr lang="th-TH"/>
        </a:p>
      </dgm:t>
    </dgm:pt>
    <dgm:pt modelId="{7CE6ADB1-B3CE-47D8-90DB-201AFEA29BBC}" type="parTrans" cxnId="{04B10CB1-D670-4F7D-A8E2-119A284A71C5}">
      <dgm:prSet/>
      <dgm:spPr/>
      <dgm:t>
        <a:bodyPr/>
        <a:lstStyle/>
        <a:p>
          <a:endParaRPr lang="th-TH"/>
        </a:p>
      </dgm:t>
    </dgm:pt>
    <dgm:pt modelId="{AB29409B-AE91-40DC-B88D-F80A46FF0710}">
      <dgm:prSet phldrT="[ข้อความ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th-TH" sz="2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ห้ามสร้างความสัมพันธ์ทางธุรกิจหรือทำธุรกรรมกับลูกค้าที่ปกปิดชื่อจริงหรือใช้ชื่อแฝง</a:t>
          </a:r>
          <a:endParaRPr lang="th-TH" sz="24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AA98957D-80D5-4DE1-8979-99FA9808E219}" type="parTrans" cxnId="{DA0638A4-E75A-4095-AEE9-F352BB3D1C85}">
      <dgm:prSet/>
      <dgm:spPr/>
      <dgm:t>
        <a:bodyPr/>
        <a:lstStyle/>
        <a:p>
          <a:endParaRPr lang="th-TH"/>
        </a:p>
      </dgm:t>
    </dgm:pt>
    <dgm:pt modelId="{34AA7111-BE94-41F6-9223-FD5B63E36731}" type="sibTrans" cxnId="{DA0638A4-E75A-4095-AEE9-F352BB3D1C85}">
      <dgm:prSet/>
      <dgm:spPr/>
      <dgm:t>
        <a:bodyPr/>
        <a:lstStyle/>
        <a:p>
          <a:endParaRPr lang="th-TH"/>
        </a:p>
      </dgm:t>
    </dgm:pt>
    <dgm:pt modelId="{2460AF91-65A9-4424-A2F5-1EAD6EB03C76}">
      <dgm:prSet phldrT="[ข้อความ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th-TH" sz="2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ห้ามเปิดเผยข้อเท็จจริง หรือกระทำด้วยประการใดให้ลูกค้าทราบเกี่ยวกับการรายงานธุรกรรมที่มีเหตุ     อันควรสงสัย</a:t>
          </a:r>
          <a:endParaRPr lang="th-TH" sz="2400" b="1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gm:t>
    </dgm:pt>
    <dgm:pt modelId="{12ECA60D-1F6B-4ADD-8E7F-9923957356BB}" type="parTrans" cxnId="{9F1E6056-4568-4F2C-9D0E-31D28C52D77D}">
      <dgm:prSet/>
      <dgm:spPr/>
      <dgm:t>
        <a:bodyPr/>
        <a:lstStyle/>
        <a:p>
          <a:endParaRPr lang="th-TH"/>
        </a:p>
      </dgm:t>
    </dgm:pt>
    <dgm:pt modelId="{F6098D8C-BE70-40B0-A400-AC28BE3D76D8}" type="sibTrans" cxnId="{9F1E6056-4568-4F2C-9D0E-31D28C52D77D}">
      <dgm:prSet/>
      <dgm:spPr/>
      <dgm:t>
        <a:bodyPr/>
        <a:lstStyle/>
        <a:p>
          <a:endParaRPr lang="th-TH"/>
        </a:p>
      </dgm:t>
    </dgm:pt>
    <dgm:pt modelId="{D2C8D58F-CC0E-4756-AC48-4B4DF5A41D35}" type="pres">
      <dgm:prSet presAssocID="{12F28DC7-DE79-4452-846E-EE2566EDCA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42B12AF-3B25-41C3-B297-5B3BD01CD256}" type="pres">
      <dgm:prSet presAssocID="{2460AF91-65A9-4424-A2F5-1EAD6EB03C76}" presName="boxAndChildren" presStyleCnt="0"/>
      <dgm:spPr/>
      <dgm:t>
        <a:bodyPr/>
        <a:lstStyle/>
        <a:p>
          <a:endParaRPr lang="th-TH"/>
        </a:p>
      </dgm:t>
    </dgm:pt>
    <dgm:pt modelId="{560D9CCB-67F3-4920-9EA1-2C9F490AF616}" type="pres">
      <dgm:prSet presAssocID="{2460AF91-65A9-4424-A2F5-1EAD6EB03C76}" presName="parentTextBox" presStyleLbl="node1" presStyleIdx="0" presStyleCnt="4"/>
      <dgm:spPr/>
      <dgm:t>
        <a:bodyPr/>
        <a:lstStyle/>
        <a:p>
          <a:endParaRPr lang="th-TH"/>
        </a:p>
      </dgm:t>
    </dgm:pt>
    <dgm:pt modelId="{C317A979-97A9-4C85-94EB-7480BC89A665}" type="pres">
      <dgm:prSet presAssocID="{34AA7111-BE94-41F6-9223-FD5B63E36731}" presName="sp" presStyleCnt="0"/>
      <dgm:spPr/>
      <dgm:t>
        <a:bodyPr/>
        <a:lstStyle/>
        <a:p>
          <a:endParaRPr lang="th-TH"/>
        </a:p>
      </dgm:t>
    </dgm:pt>
    <dgm:pt modelId="{227C84D6-FA37-4794-8975-75DF1A7FF7E3}" type="pres">
      <dgm:prSet presAssocID="{AB29409B-AE91-40DC-B88D-F80A46FF0710}" presName="arrowAndChildren" presStyleCnt="0"/>
      <dgm:spPr/>
      <dgm:t>
        <a:bodyPr/>
        <a:lstStyle/>
        <a:p>
          <a:endParaRPr lang="th-TH"/>
        </a:p>
      </dgm:t>
    </dgm:pt>
    <dgm:pt modelId="{C4144311-EE47-4689-B5EA-8FE82BDA6DAB}" type="pres">
      <dgm:prSet presAssocID="{AB29409B-AE91-40DC-B88D-F80A46FF0710}" presName="parentTextArrow" presStyleLbl="node1" presStyleIdx="1" presStyleCnt="4"/>
      <dgm:spPr/>
      <dgm:t>
        <a:bodyPr/>
        <a:lstStyle/>
        <a:p>
          <a:endParaRPr lang="th-TH"/>
        </a:p>
      </dgm:t>
    </dgm:pt>
    <dgm:pt modelId="{5E575AF5-D511-4254-BCE6-D495465AFCFE}" type="pres">
      <dgm:prSet presAssocID="{2E1C8163-69AB-4EA9-9065-A62D19AC79B4}" presName="sp" presStyleCnt="0"/>
      <dgm:spPr/>
      <dgm:t>
        <a:bodyPr/>
        <a:lstStyle/>
        <a:p>
          <a:endParaRPr lang="th-TH"/>
        </a:p>
      </dgm:t>
    </dgm:pt>
    <dgm:pt modelId="{8753F988-AC1C-402E-8A3A-5494B4F11303}" type="pres">
      <dgm:prSet presAssocID="{89F30CCF-4BF5-4D81-9B97-7ED70A99198A}" presName="arrowAndChildren" presStyleCnt="0"/>
      <dgm:spPr/>
      <dgm:t>
        <a:bodyPr/>
        <a:lstStyle/>
        <a:p>
          <a:endParaRPr lang="th-TH"/>
        </a:p>
      </dgm:t>
    </dgm:pt>
    <dgm:pt modelId="{67DFC87C-41C9-402E-B0C6-5CAC954ACF27}" type="pres">
      <dgm:prSet presAssocID="{89F30CCF-4BF5-4D81-9B97-7ED70A99198A}" presName="parentTextArrow" presStyleLbl="node1" presStyleIdx="2" presStyleCnt="4"/>
      <dgm:spPr/>
      <dgm:t>
        <a:bodyPr/>
        <a:lstStyle/>
        <a:p>
          <a:endParaRPr lang="th-TH"/>
        </a:p>
      </dgm:t>
    </dgm:pt>
    <dgm:pt modelId="{5827B011-BDB4-48BD-9787-A26B340899F6}" type="pres">
      <dgm:prSet presAssocID="{8A59D666-D929-41AE-9A78-E8F301036869}" presName="sp" presStyleCnt="0"/>
      <dgm:spPr/>
      <dgm:t>
        <a:bodyPr/>
        <a:lstStyle/>
        <a:p>
          <a:endParaRPr lang="th-TH"/>
        </a:p>
      </dgm:t>
    </dgm:pt>
    <dgm:pt modelId="{332FC318-F0E0-498A-8822-D699AB46CE5B}" type="pres">
      <dgm:prSet presAssocID="{81782578-48EE-47A4-86E3-9926C9BFE121}" presName="arrowAndChildren" presStyleCnt="0"/>
      <dgm:spPr/>
      <dgm:t>
        <a:bodyPr/>
        <a:lstStyle/>
        <a:p>
          <a:endParaRPr lang="th-TH"/>
        </a:p>
      </dgm:t>
    </dgm:pt>
    <dgm:pt modelId="{3A64548A-91B6-48E4-89F9-F81F9FFFE852}" type="pres">
      <dgm:prSet presAssocID="{81782578-48EE-47A4-86E3-9926C9BFE121}" presName="parentTextArrow" presStyleLbl="node1" presStyleIdx="3" presStyleCnt="4"/>
      <dgm:spPr/>
      <dgm:t>
        <a:bodyPr/>
        <a:lstStyle/>
        <a:p>
          <a:endParaRPr lang="th-TH"/>
        </a:p>
      </dgm:t>
    </dgm:pt>
  </dgm:ptLst>
  <dgm:cxnLst>
    <dgm:cxn modelId="{DA0638A4-E75A-4095-AEE9-F352BB3D1C85}" srcId="{12F28DC7-DE79-4452-846E-EE2566EDCA12}" destId="{AB29409B-AE91-40DC-B88D-F80A46FF0710}" srcOrd="2" destOrd="0" parTransId="{AA98957D-80D5-4DE1-8979-99FA9808E219}" sibTransId="{34AA7111-BE94-41F6-9223-FD5B63E36731}"/>
    <dgm:cxn modelId="{7A2CD015-8D6B-40AF-A506-E6A0BA1DC706}" type="presOf" srcId="{12F28DC7-DE79-4452-846E-EE2566EDCA12}" destId="{D2C8D58F-CC0E-4756-AC48-4B4DF5A41D35}" srcOrd="0" destOrd="0" presId="urn:microsoft.com/office/officeart/2005/8/layout/process4"/>
    <dgm:cxn modelId="{D372CF6B-C59E-4F12-B41A-627BC11BEB75}" type="presOf" srcId="{2460AF91-65A9-4424-A2F5-1EAD6EB03C76}" destId="{560D9CCB-67F3-4920-9EA1-2C9F490AF616}" srcOrd="0" destOrd="0" presId="urn:microsoft.com/office/officeart/2005/8/layout/process4"/>
    <dgm:cxn modelId="{04B10CB1-D670-4F7D-A8E2-119A284A71C5}" srcId="{12F28DC7-DE79-4452-846E-EE2566EDCA12}" destId="{89F30CCF-4BF5-4D81-9B97-7ED70A99198A}" srcOrd="1" destOrd="0" parTransId="{7CE6ADB1-B3CE-47D8-90DB-201AFEA29BBC}" sibTransId="{2E1C8163-69AB-4EA9-9065-A62D19AC79B4}"/>
    <dgm:cxn modelId="{69D1F8A8-8900-487D-87E7-43ABA30E4480}" type="presOf" srcId="{AB29409B-AE91-40DC-B88D-F80A46FF0710}" destId="{C4144311-EE47-4689-B5EA-8FE82BDA6DAB}" srcOrd="0" destOrd="0" presId="urn:microsoft.com/office/officeart/2005/8/layout/process4"/>
    <dgm:cxn modelId="{AEE8F446-E53A-4889-8BC2-8FDED9F27E75}" type="presOf" srcId="{81782578-48EE-47A4-86E3-9926C9BFE121}" destId="{3A64548A-91B6-48E4-89F9-F81F9FFFE852}" srcOrd="0" destOrd="0" presId="urn:microsoft.com/office/officeart/2005/8/layout/process4"/>
    <dgm:cxn modelId="{E8101919-575E-4951-9EE6-18E2F3732B1A}" type="presOf" srcId="{89F30CCF-4BF5-4D81-9B97-7ED70A99198A}" destId="{67DFC87C-41C9-402E-B0C6-5CAC954ACF27}" srcOrd="0" destOrd="0" presId="urn:microsoft.com/office/officeart/2005/8/layout/process4"/>
    <dgm:cxn modelId="{9F1E6056-4568-4F2C-9D0E-31D28C52D77D}" srcId="{12F28DC7-DE79-4452-846E-EE2566EDCA12}" destId="{2460AF91-65A9-4424-A2F5-1EAD6EB03C76}" srcOrd="3" destOrd="0" parTransId="{12ECA60D-1F6B-4ADD-8E7F-9923957356BB}" sibTransId="{F6098D8C-BE70-40B0-A400-AC28BE3D76D8}"/>
    <dgm:cxn modelId="{FA379C44-335B-4CE2-8EC3-AA16B4289717}" srcId="{12F28DC7-DE79-4452-846E-EE2566EDCA12}" destId="{81782578-48EE-47A4-86E3-9926C9BFE121}" srcOrd="0" destOrd="0" parTransId="{F1910E53-195E-432B-9D3A-3FA1C3DCC9E6}" sibTransId="{8A59D666-D929-41AE-9A78-E8F301036869}"/>
    <dgm:cxn modelId="{5A5D76BD-E47E-4D87-A99B-3AA2D459F3A6}" type="presParOf" srcId="{D2C8D58F-CC0E-4756-AC48-4B4DF5A41D35}" destId="{042B12AF-3B25-41C3-B297-5B3BD01CD256}" srcOrd="0" destOrd="0" presId="urn:microsoft.com/office/officeart/2005/8/layout/process4"/>
    <dgm:cxn modelId="{2962A7FB-3657-4C78-BA39-DA26EC5A2F60}" type="presParOf" srcId="{042B12AF-3B25-41C3-B297-5B3BD01CD256}" destId="{560D9CCB-67F3-4920-9EA1-2C9F490AF616}" srcOrd="0" destOrd="0" presId="urn:microsoft.com/office/officeart/2005/8/layout/process4"/>
    <dgm:cxn modelId="{09D06DC5-E82E-42D2-A40C-B6FC3E25CDB8}" type="presParOf" srcId="{D2C8D58F-CC0E-4756-AC48-4B4DF5A41D35}" destId="{C317A979-97A9-4C85-94EB-7480BC89A665}" srcOrd="1" destOrd="0" presId="urn:microsoft.com/office/officeart/2005/8/layout/process4"/>
    <dgm:cxn modelId="{21D81FBF-4080-48E6-9A1F-F141DE407765}" type="presParOf" srcId="{D2C8D58F-CC0E-4756-AC48-4B4DF5A41D35}" destId="{227C84D6-FA37-4794-8975-75DF1A7FF7E3}" srcOrd="2" destOrd="0" presId="urn:microsoft.com/office/officeart/2005/8/layout/process4"/>
    <dgm:cxn modelId="{87286666-4DFA-4655-B08C-FCC35877C16B}" type="presParOf" srcId="{227C84D6-FA37-4794-8975-75DF1A7FF7E3}" destId="{C4144311-EE47-4689-B5EA-8FE82BDA6DAB}" srcOrd="0" destOrd="0" presId="urn:microsoft.com/office/officeart/2005/8/layout/process4"/>
    <dgm:cxn modelId="{B7D9E390-70A4-44D1-9A5E-249A15D6E61E}" type="presParOf" srcId="{D2C8D58F-CC0E-4756-AC48-4B4DF5A41D35}" destId="{5E575AF5-D511-4254-BCE6-D495465AFCFE}" srcOrd="3" destOrd="0" presId="urn:microsoft.com/office/officeart/2005/8/layout/process4"/>
    <dgm:cxn modelId="{859C56DD-072B-4516-9FB7-C48D97458818}" type="presParOf" srcId="{D2C8D58F-CC0E-4756-AC48-4B4DF5A41D35}" destId="{8753F988-AC1C-402E-8A3A-5494B4F11303}" srcOrd="4" destOrd="0" presId="urn:microsoft.com/office/officeart/2005/8/layout/process4"/>
    <dgm:cxn modelId="{1AB2EEFE-FBA1-44F1-8C41-E99A615472DE}" type="presParOf" srcId="{8753F988-AC1C-402E-8A3A-5494B4F11303}" destId="{67DFC87C-41C9-402E-B0C6-5CAC954ACF27}" srcOrd="0" destOrd="0" presId="urn:microsoft.com/office/officeart/2005/8/layout/process4"/>
    <dgm:cxn modelId="{634A1298-9BED-4E9E-B5CD-702D6BAAD562}" type="presParOf" srcId="{D2C8D58F-CC0E-4756-AC48-4B4DF5A41D35}" destId="{5827B011-BDB4-48BD-9787-A26B340899F6}" srcOrd="5" destOrd="0" presId="urn:microsoft.com/office/officeart/2005/8/layout/process4"/>
    <dgm:cxn modelId="{04B3B02F-A702-43BA-97BF-2B7C386052FD}" type="presParOf" srcId="{D2C8D58F-CC0E-4756-AC48-4B4DF5A41D35}" destId="{332FC318-F0E0-498A-8822-D699AB46CE5B}" srcOrd="6" destOrd="0" presId="urn:microsoft.com/office/officeart/2005/8/layout/process4"/>
    <dgm:cxn modelId="{19D03C55-D4D3-4507-8363-0F6D454E39B8}" type="presParOf" srcId="{332FC318-F0E0-498A-8822-D699AB46CE5B}" destId="{3A64548A-91B6-48E4-89F9-F81F9FFFE85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D2E268-FF06-455F-B92D-960B7164E7B5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th-TH"/>
        </a:p>
      </dgm:t>
    </dgm:pt>
    <dgm:pt modelId="{B64919C0-4358-4FA6-9D5B-85FF758FB3BB}">
      <dgm:prSet custT="1"/>
      <dgm:spPr/>
      <dgm:t>
        <a:bodyPr anchor="t"/>
        <a:lstStyle/>
        <a:p>
          <a:pPr algn="ctr"/>
          <a:r>
            <a:rPr lang="th-TH" sz="2600" b="1" dirty="0" smtClean="0">
              <a:latin typeface="Angsana New" pitchFamily="18" charset="-34"/>
              <a:cs typeface="Angsana New" pitchFamily="18" charset="-34"/>
            </a:rPr>
            <a:t>กรณีการตรวจสอบที่อาจทำให้ลูกค้าทราบการรายงานฯ  ให้รายงานเป็นธุรกรรมที่มีเหตุอันควรสงสัย</a:t>
          </a:r>
          <a:endParaRPr lang="th-TH" sz="2600" b="1" dirty="0">
            <a:latin typeface="Angsana New" pitchFamily="18" charset="-34"/>
            <a:cs typeface="Angsana New" pitchFamily="18" charset="-34"/>
          </a:endParaRPr>
        </a:p>
      </dgm:t>
    </dgm:pt>
    <dgm:pt modelId="{31B81E0E-4693-40B2-AA9E-A41523B20780}" type="parTrans" cxnId="{D9E807C6-A39E-4A6F-A8D7-C4F16B6DB03D}">
      <dgm:prSet/>
      <dgm:spPr/>
      <dgm:t>
        <a:bodyPr/>
        <a:lstStyle/>
        <a:p>
          <a:endParaRPr lang="th-TH" sz="2600">
            <a:latin typeface="Angsana New" pitchFamily="18" charset="-34"/>
            <a:cs typeface="Angsana New" pitchFamily="18" charset="-34"/>
          </a:endParaRPr>
        </a:p>
      </dgm:t>
    </dgm:pt>
    <dgm:pt modelId="{10B09005-7825-4E53-9F4B-37A673985E1A}" type="sibTrans" cxnId="{D9E807C6-A39E-4A6F-A8D7-C4F16B6DB03D}">
      <dgm:prSet/>
      <dgm:spPr/>
      <dgm:t>
        <a:bodyPr/>
        <a:lstStyle/>
        <a:p>
          <a:endParaRPr lang="th-TH" sz="2600">
            <a:latin typeface="Angsana New" pitchFamily="18" charset="-34"/>
            <a:cs typeface="Angsana New" pitchFamily="18" charset="-34"/>
          </a:endParaRPr>
        </a:p>
      </dgm:t>
    </dgm:pt>
    <dgm:pt modelId="{EC7C8F9E-7FC0-48DD-B15B-88BF1080BDCE}">
      <dgm:prSet custT="1"/>
      <dgm:spPr/>
      <dgm:t>
        <a:bodyPr anchor="t"/>
        <a:lstStyle/>
        <a:p>
          <a:r>
            <a:rPr lang="th-TH" sz="2600" b="1" dirty="0" smtClean="0">
              <a:latin typeface="Angsana New" pitchFamily="18" charset="-34"/>
              <a:cs typeface="Angsana New" pitchFamily="18" charset="-34"/>
            </a:rPr>
            <a:t>ต้องจัดบุคลากรที่มีความเข้าใจกระบวนการในการตรวจสอบฯ เป็นผู้ปฏิบัติงาน</a:t>
          </a:r>
          <a:endParaRPr lang="th-TH" sz="2600" b="1" dirty="0">
            <a:latin typeface="Angsana New" pitchFamily="18" charset="-34"/>
            <a:cs typeface="Angsana New" pitchFamily="18" charset="-34"/>
          </a:endParaRPr>
        </a:p>
      </dgm:t>
    </dgm:pt>
    <dgm:pt modelId="{FC386C2F-96C0-4BAE-BA50-D9750B4684A2}" type="parTrans" cxnId="{FD1BEDA3-5271-4C2A-BE35-3909D816D08C}">
      <dgm:prSet/>
      <dgm:spPr/>
      <dgm:t>
        <a:bodyPr/>
        <a:lstStyle/>
        <a:p>
          <a:endParaRPr lang="th-TH" sz="2600">
            <a:latin typeface="Angsana New" pitchFamily="18" charset="-34"/>
            <a:cs typeface="Angsana New" pitchFamily="18" charset="-34"/>
          </a:endParaRPr>
        </a:p>
      </dgm:t>
    </dgm:pt>
    <dgm:pt modelId="{A79C7FC6-9211-49A8-9022-42DB518F0271}" type="sibTrans" cxnId="{FD1BEDA3-5271-4C2A-BE35-3909D816D08C}">
      <dgm:prSet/>
      <dgm:spPr/>
      <dgm:t>
        <a:bodyPr/>
        <a:lstStyle/>
        <a:p>
          <a:endParaRPr lang="th-TH" sz="2600">
            <a:latin typeface="Angsana New" pitchFamily="18" charset="-34"/>
            <a:cs typeface="Angsana New" pitchFamily="18" charset="-34"/>
          </a:endParaRPr>
        </a:p>
      </dgm:t>
    </dgm:pt>
    <dgm:pt modelId="{2671617B-69BE-4B40-86F0-AE3F0354755A}">
      <dgm:prSet custT="1"/>
      <dgm:spPr/>
      <dgm:t>
        <a:bodyPr anchor="t"/>
        <a:lstStyle/>
        <a:p>
          <a:r>
            <a:rPr lang="th-TH" sz="2600" b="1" dirty="0" smtClean="0">
              <a:latin typeface="Angsana New" pitchFamily="18" charset="-34"/>
              <a:cs typeface="Angsana New" pitchFamily="18" charset="-34"/>
            </a:rPr>
            <a:t>ธุรกรรมที่สงสัยว่ามีส่วนเกี่ยวข้องกับการฟอกเงินฯ ต้องรายงานการตรวจสอบดังนี้</a:t>
          </a:r>
        </a:p>
        <a:p>
          <a:r>
            <a:rPr lang="th-TH" sz="2600" b="1" dirty="0" smtClean="0">
              <a:latin typeface="Angsana New" pitchFamily="18" charset="-34"/>
              <a:cs typeface="Angsana New" pitchFamily="18" charset="-34"/>
            </a:rPr>
            <a:t> 	1)  ระบุตัวตนของลูกค้าและพิสูจน์ทราบตัวตนของลูกค้าจากทุกแหล่ง</a:t>
          </a:r>
        </a:p>
        <a:p>
          <a:r>
            <a:rPr lang="th-TH" sz="2600" b="1" dirty="0" smtClean="0">
              <a:latin typeface="Angsana New" pitchFamily="18" charset="-34"/>
              <a:cs typeface="Angsana New" pitchFamily="18" charset="-34"/>
            </a:rPr>
            <a:t>   	2)  ระบุผู้รับผลประโยชน์ที่แท้จริง</a:t>
          </a:r>
        </a:p>
        <a:p>
          <a:r>
            <a:rPr lang="th-TH" sz="2600" b="1" dirty="0" smtClean="0">
              <a:latin typeface="Angsana New" pitchFamily="18" charset="-34"/>
              <a:cs typeface="Angsana New" pitchFamily="18" charset="-34"/>
            </a:rPr>
            <a:t>	3.  ตรวจสอบข้อมูลลูกค้าและผู้รับผลประโยชน์ที่แท้จริงกับข้อมูลรายชื่อ</a:t>
          </a:r>
        </a:p>
        <a:p>
          <a:r>
            <a:rPr lang="th-TH" sz="2600" b="1" dirty="0" smtClean="0">
              <a:latin typeface="Angsana New" pitchFamily="18" charset="-34"/>
              <a:cs typeface="Angsana New" pitchFamily="18" charset="-34"/>
            </a:rPr>
            <a:t>                          (</a:t>
          </a:r>
          <a:r>
            <a:rPr lang="en-US" sz="2600" b="1" dirty="0" smtClean="0">
              <a:latin typeface="Angsana New" pitchFamily="18" charset="-34"/>
              <a:cs typeface="Angsana New" pitchFamily="18" charset="-34"/>
            </a:rPr>
            <a:t> U/N LIST ,   THAILAND LIST  </a:t>
          </a:r>
          <a:r>
            <a:rPr lang="th-TH" sz="2600" b="1" dirty="0" smtClean="0">
              <a:latin typeface="Angsana New" pitchFamily="18" charset="-34"/>
              <a:cs typeface="Angsana New" pitchFamily="18" charset="-34"/>
            </a:rPr>
            <a:t>ฯลฯ )</a:t>
          </a:r>
        </a:p>
      </dgm:t>
    </dgm:pt>
    <dgm:pt modelId="{2EA61B2C-CA32-4DED-87B1-566DDB783173}" type="parTrans" cxnId="{893FA0C0-8A68-49F3-9E8E-1F881F868ED3}">
      <dgm:prSet/>
      <dgm:spPr/>
      <dgm:t>
        <a:bodyPr/>
        <a:lstStyle/>
        <a:p>
          <a:endParaRPr lang="th-TH" sz="2600">
            <a:latin typeface="Angsana New" pitchFamily="18" charset="-34"/>
            <a:cs typeface="Angsana New" pitchFamily="18" charset="-34"/>
          </a:endParaRPr>
        </a:p>
      </dgm:t>
    </dgm:pt>
    <dgm:pt modelId="{DBCF3785-848A-4E6C-86BE-18B1ECBDD7F1}" type="sibTrans" cxnId="{893FA0C0-8A68-49F3-9E8E-1F881F868ED3}">
      <dgm:prSet/>
      <dgm:spPr/>
      <dgm:t>
        <a:bodyPr/>
        <a:lstStyle/>
        <a:p>
          <a:endParaRPr lang="th-TH" sz="2600">
            <a:latin typeface="Angsana New" pitchFamily="18" charset="-34"/>
            <a:cs typeface="Angsana New" pitchFamily="18" charset="-34"/>
          </a:endParaRPr>
        </a:p>
      </dgm:t>
    </dgm:pt>
    <dgm:pt modelId="{D290B227-E4CC-465D-9578-6A4C4D669B1E}">
      <dgm:prSet custT="1"/>
      <dgm:spPr/>
      <dgm:t>
        <a:bodyPr anchor="t"/>
        <a:lstStyle/>
        <a:p>
          <a:r>
            <a:rPr lang="th-TH" sz="2600" b="1" dirty="0" smtClean="0">
              <a:latin typeface="Angsana New" pitchFamily="18" charset="-34"/>
              <a:cs typeface="Angsana New" pitchFamily="18" charset="-34"/>
            </a:rPr>
            <a:t>ปรับปรุงและทบทวนนโยบายและระเบียบวิธีการสำหรับการประเมินให้ทันสมัยอยู่เสมอ</a:t>
          </a:r>
        </a:p>
      </dgm:t>
    </dgm:pt>
    <dgm:pt modelId="{B9DAEE2A-3CBF-4C68-B4A8-9A740E79969C}" type="parTrans" cxnId="{9B8E07C7-CA15-417D-A4B0-BF5931393540}">
      <dgm:prSet/>
      <dgm:spPr/>
      <dgm:t>
        <a:bodyPr/>
        <a:lstStyle/>
        <a:p>
          <a:endParaRPr lang="th-TH" sz="2600">
            <a:latin typeface="Angsana New" pitchFamily="18" charset="-34"/>
            <a:cs typeface="Angsana New" pitchFamily="18" charset="-34"/>
          </a:endParaRPr>
        </a:p>
      </dgm:t>
    </dgm:pt>
    <dgm:pt modelId="{4AC1C18F-D7D7-4D56-9CC8-B3FFD1A936AD}" type="sibTrans" cxnId="{9B8E07C7-CA15-417D-A4B0-BF5931393540}">
      <dgm:prSet/>
      <dgm:spPr/>
      <dgm:t>
        <a:bodyPr/>
        <a:lstStyle/>
        <a:p>
          <a:endParaRPr lang="th-TH" sz="2600">
            <a:latin typeface="Angsana New" pitchFamily="18" charset="-34"/>
            <a:cs typeface="Angsana New" pitchFamily="18" charset="-34"/>
          </a:endParaRPr>
        </a:p>
      </dgm:t>
    </dgm:pt>
    <dgm:pt modelId="{C042BBEF-C19A-4505-8221-E81FBBFA7027}" type="pres">
      <dgm:prSet presAssocID="{24D2E268-FF06-455F-B92D-960B7164E7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BC996F9-EEE4-441E-A400-137719CB95F1}" type="pres">
      <dgm:prSet presAssocID="{B64919C0-4358-4FA6-9D5B-85FF758FB3BB}" presName="parentText" presStyleLbl="node1" presStyleIdx="0" presStyleCnt="4" custScaleY="27826" custLinFactY="-74348" custLinFactNeighborX="-129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F4CA161-381E-4825-87B7-694CF28D5E58}" type="pres">
      <dgm:prSet presAssocID="{10B09005-7825-4E53-9F4B-37A673985E1A}" presName="spacer" presStyleCnt="0"/>
      <dgm:spPr/>
      <dgm:t>
        <a:bodyPr/>
        <a:lstStyle/>
        <a:p>
          <a:endParaRPr lang="th-TH"/>
        </a:p>
      </dgm:t>
    </dgm:pt>
    <dgm:pt modelId="{F3B10F07-6249-4EE9-9B90-BE2209CA6C3F}" type="pres">
      <dgm:prSet presAssocID="{EC7C8F9E-7FC0-48DD-B15B-88BF1080BDCE}" presName="parentText" presStyleLbl="node1" presStyleIdx="1" presStyleCnt="4" custScaleY="25506" custLinFactNeighborY="2191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B3CF6DE-0157-4078-9626-0023BC169DD0}" type="pres">
      <dgm:prSet presAssocID="{A79C7FC6-9211-49A8-9022-42DB518F0271}" presName="spacer" presStyleCnt="0"/>
      <dgm:spPr/>
      <dgm:t>
        <a:bodyPr/>
        <a:lstStyle/>
        <a:p>
          <a:endParaRPr lang="th-TH"/>
        </a:p>
      </dgm:t>
    </dgm:pt>
    <dgm:pt modelId="{557BDAC6-6272-498C-92D1-0FF234A2BA4D}" type="pres">
      <dgm:prSet presAssocID="{2671617B-69BE-4B40-86F0-AE3F0354755A}" presName="parentText" presStyleLbl="node1" presStyleIdx="2" presStyleCnt="4" custScaleX="100000" custScaleY="96305" custLinFactNeighborY="2249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0A31CEB-FDD5-4F4A-8DBD-CC5D899AE854}" type="pres">
      <dgm:prSet presAssocID="{DBCF3785-848A-4E6C-86BE-18B1ECBDD7F1}" presName="spacer" presStyleCnt="0"/>
      <dgm:spPr/>
      <dgm:t>
        <a:bodyPr/>
        <a:lstStyle/>
        <a:p>
          <a:endParaRPr lang="th-TH"/>
        </a:p>
      </dgm:t>
    </dgm:pt>
    <dgm:pt modelId="{E1F6BA90-85FA-4BEB-995C-5CE712EF5119}" type="pres">
      <dgm:prSet presAssocID="{D290B227-E4CC-465D-9578-6A4C4D669B1E}" presName="parentText" presStyleLbl="node1" presStyleIdx="3" presStyleCnt="4" custScaleY="34136" custLinFactY="322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D1BEDA3-5271-4C2A-BE35-3909D816D08C}" srcId="{24D2E268-FF06-455F-B92D-960B7164E7B5}" destId="{EC7C8F9E-7FC0-48DD-B15B-88BF1080BDCE}" srcOrd="1" destOrd="0" parTransId="{FC386C2F-96C0-4BAE-BA50-D9750B4684A2}" sibTransId="{A79C7FC6-9211-49A8-9022-42DB518F0271}"/>
    <dgm:cxn modelId="{893FA0C0-8A68-49F3-9E8E-1F881F868ED3}" srcId="{24D2E268-FF06-455F-B92D-960B7164E7B5}" destId="{2671617B-69BE-4B40-86F0-AE3F0354755A}" srcOrd="2" destOrd="0" parTransId="{2EA61B2C-CA32-4DED-87B1-566DDB783173}" sibTransId="{DBCF3785-848A-4E6C-86BE-18B1ECBDD7F1}"/>
    <dgm:cxn modelId="{D9E807C6-A39E-4A6F-A8D7-C4F16B6DB03D}" srcId="{24D2E268-FF06-455F-B92D-960B7164E7B5}" destId="{B64919C0-4358-4FA6-9D5B-85FF758FB3BB}" srcOrd="0" destOrd="0" parTransId="{31B81E0E-4693-40B2-AA9E-A41523B20780}" sibTransId="{10B09005-7825-4E53-9F4B-37A673985E1A}"/>
    <dgm:cxn modelId="{77435FA7-EB8B-4DBF-AF61-EE30BFEFD483}" type="presOf" srcId="{2671617B-69BE-4B40-86F0-AE3F0354755A}" destId="{557BDAC6-6272-498C-92D1-0FF234A2BA4D}" srcOrd="0" destOrd="0" presId="urn:microsoft.com/office/officeart/2005/8/layout/vList2"/>
    <dgm:cxn modelId="{F6DA2FE1-4868-4CA5-9986-876437D98D58}" type="presOf" srcId="{EC7C8F9E-7FC0-48DD-B15B-88BF1080BDCE}" destId="{F3B10F07-6249-4EE9-9B90-BE2209CA6C3F}" srcOrd="0" destOrd="0" presId="urn:microsoft.com/office/officeart/2005/8/layout/vList2"/>
    <dgm:cxn modelId="{9B8E07C7-CA15-417D-A4B0-BF5931393540}" srcId="{24D2E268-FF06-455F-B92D-960B7164E7B5}" destId="{D290B227-E4CC-465D-9578-6A4C4D669B1E}" srcOrd="3" destOrd="0" parTransId="{B9DAEE2A-3CBF-4C68-B4A8-9A740E79969C}" sibTransId="{4AC1C18F-D7D7-4D56-9CC8-B3FFD1A936AD}"/>
    <dgm:cxn modelId="{5A328703-49A4-4EFF-8A84-CE82F765D48D}" type="presOf" srcId="{B64919C0-4358-4FA6-9D5B-85FF758FB3BB}" destId="{EBC996F9-EEE4-441E-A400-137719CB95F1}" srcOrd="0" destOrd="0" presId="urn:microsoft.com/office/officeart/2005/8/layout/vList2"/>
    <dgm:cxn modelId="{6C00FCC6-2503-4AAD-B6E4-8D22942D872B}" type="presOf" srcId="{D290B227-E4CC-465D-9578-6A4C4D669B1E}" destId="{E1F6BA90-85FA-4BEB-995C-5CE712EF5119}" srcOrd="0" destOrd="0" presId="urn:microsoft.com/office/officeart/2005/8/layout/vList2"/>
    <dgm:cxn modelId="{9BAE61D8-4C12-4833-9679-4A684BA72F50}" type="presOf" srcId="{24D2E268-FF06-455F-B92D-960B7164E7B5}" destId="{C042BBEF-C19A-4505-8221-E81FBBFA7027}" srcOrd="0" destOrd="0" presId="urn:microsoft.com/office/officeart/2005/8/layout/vList2"/>
    <dgm:cxn modelId="{316C0EEB-3E97-47F5-A2AF-117A6AF5D3DB}" type="presParOf" srcId="{C042BBEF-C19A-4505-8221-E81FBBFA7027}" destId="{EBC996F9-EEE4-441E-A400-137719CB95F1}" srcOrd="0" destOrd="0" presId="urn:microsoft.com/office/officeart/2005/8/layout/vList2"/>
    <dgm:cxn modelId="{6BBBB007-4152-442B-A1A2-BEEE21F86CF9}" type="presParOf" srcId="{C042BBEF-C19A-4505-8221-E81FBBFA7027}" destId="{EF4CA161-381E-4825-87B7-694CF28D5E58}" srcOrd="1" destOrd="0" presId="urn:microsoft.com/office/officeart/2005/8/layout/vList2"/>
    <dgm:cxn modelId="{A4B37980-459F-4228-8DCE-F61C068A318B}" type="presParOf" srcId="{C042BBEF-C19A-4505-8221-E81FBBFA7027}" destId="{F3B10F07-6249-4EE9-9B90-BE2209CA6C3F}" srcOrd="2" destOrd="0" presId="urn:microsoft.com/office/officeart/2005/8/layout/vList2"/>
    <dgm:cxn modelId="{127603F0-38E0-49C7-A37A-6BD9E7852F24}" type="presParOf" srcId="{C042BBEF-C19A-4505-8221-E81FBBFA7027}" destId="{CB3CF6DE-0157-4078-9626-0023BC169DD0}" srcOrd="3" destOrd="0" presId="urn:microsoft.com/office/officeart/2005/8/layout/vList2"/>
    <dgm:cxn modelId="{12C85ED2-ECCF-4E4F-840F-C1725A2409A3}" type="presParOf" srcId="{C042BBEF-C19A-4505-8221-E81FBBFA7027}" destId="{557BDAC6-6272-498C-92D1-0FF234A2BA4D}" srcOrd="4" destOrd="0" presId="urn:microsoft.com/office/officeart/2005/8/layout/vList2"/>
    <dgm:cxn modelId="{6BEA8871-0D11-45CF-B1C0-AFD2B7A37C78}" type="presParOf" srcId="{C042BBEF-C19A-4505-8221-E81FBBFA7027}" destId="{D0A31CEB-FDD5-4F4A-8DBD-CC5D899AE854}" srcOrd="5" destOrd="0" presId="urn:microsoft.com/office/officeart/2005/8/layout/vList2"/>
    <dgm:cxn modelId="{DE2BAC32-55A0-4788-B0A3-C08CCFDAFAB5}" type="presParOf" srcId="{C042BBEF-C19A-4505-8221-E81FBBFA7027}" destId="{E1F6BA90-85FA-4BEB-995C-5CE712EF5119}" srcOrd="6" destOrd="0" presId="urn:microsoft.com/office/officeart/2005/8/layout/vList2"/>
  </dgm:cxnLst>
  <dgm:bg>
    <a:solidFill>
      <a:schemeClr val="accent1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D2E268-FF06-455F-B92D-960B7164E7B5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96B68696-3E58-4271-A357-3972853DE163}">
      <dgm:prSet phldrT="[ข้อความ]" custT="1"/>
      <dgm:spPr>
        <a:solidFill>
          <a:srgbClr val="92D050"/>
        </a:solidFill>
      </dgm:spPr>
      <dgm:t>
        <a:bodyPr/>
        <a:lstStyle/>
        <a:p>
          <a:r>
            <a:rPr lang="th-TH" sz="2800" b="0" dirty="0" smtClean="0">
              <a:latin typeface="Angsana New" pitchFamily="18" charset="-34"/>
              <a:cs typeface="Angsana New" pitchFamily="18" charset="-34"/>
            </a:rPr>
            <a:t>ประเมินและบริหารความเสี่ยงกับลูกค้าทุกรายตั้งแต่เริ่มความสัมพันธ์จนยุติความสัมพันธ์</a:t>
          </a:r>
          <a:endParaRPr lang="th-TH" sz="1800" b="0" dirty="0">
            <a:latin typeface="Angsana New" pitchFamily="18" charset="-34"/>
            <a:cs typeface="Angsana New" pitchFamily="18" charset="-34"/>
          </a:endParaRPr>
        </a:p>
      </dgm:t>
    </dgm:pt>
    <dgm:pt modelId="{7124E48F-F70F-4B1C-94A9-31A9769DA4B2}" type="parTrans" cxnId="{6C9317C4-00A5-4958-8937-6CE512F09B66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69DE3B10-1879-43A9-B497-8B6DF8857007}" type="sibTrans" cxnId="{6C9317C4-00A5-4958-8937-6CE512F09B66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EA67E3E9-2A27-4DEC-8812-D15A10763507}">
      <dgm:prSet phldrT="[ข้อความ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th-TH" sz="2800" b="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บริษัทต้องตรวจสอบธุรกรรมที่ลูกค้าได้ทำเพื่อบริหารความเสี่ยง  และรายงานธุรกรรมอันควรสงสัย</a:t>
          </a:r>
          <a:endParaRPr lang="th-TH" sz="2800" b="0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884831FA-760F-4305-96FF-8489BEE25D23}" type="sibTrans" cxnId="{5DE10388-EEB6-4257-B95C-5E2559B94FE8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60A06A32-A9B0-4B95-B355-CE087D1F8615}" type="parTrans" cxnId="{5DE10388-EEB6-4257-B95C-5E2559B94FE8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C56BE89C-E8EF-46C4-A631-ED6088DB35A5}">
      <dgm:prSet phldrT="[ข้อความ]" custT="1"/>
      <dgm:spPr>
        <a:solidFill>
          <a:srgbClr val="FFFF00"/>
        </a:solidFill>
        <a:ln>
          <a:solidFill>
            <a:srgbClr val="00B0F0"/>
          </a:solidFill>
        </a:ln>
      </dgm:spPr>
      <dgm:t>
        <a:bodyPr/>
        <a:lstStyle/>
        <a:p>
          <a:r>
            <a:rPr lang="th-TH" sz="2800" b="0" dirty="0" smtClean="0">
              <a:latin typeface="Angsana New" pitchFamily="18" charset="-34"/>
              <a:cs typeface="Angsana New" pitchFamily="18" charset="-34"/>
            </a:rPr>
            <a:t>กำหนดมาตรการการตรวจสอบตามระดับความเสี่ยงของลูกค้า  สูง / ต่ำ</a:t>
          </a:r>
          <a:endParaRPr lang="th-TH" sz="2800" b="0" dirty="0">
            <a:latin typeface="Angsana New" pitchFamily="18" charset="-34"/>
            <a:cs typeface="Angsana New" pitchFamily="18" charset="-34"/>
          </a:endParaRPr>
        </a:p>
      </dgm:t>
    </dgm:pt>
    <dgm:pt modelId="{C496BACF-06FB-42B5-8BAD-257175E0E6D1}" type="parTrans" cxnId="{450357B4-086C-45A5-8B11-AF9488845F8C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341479B7-D14D-42DD-B8C8-1E255560DE25}" type="sibTrans" cxnId="{450357B4-086C-45A5-8B11-AF9488845F8C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A5199770-6716-4553-8CD2-842613F25563}">
      <dgm:prSet phldrT="[ข้อความ]" custT="1"/>
      <dgm:spPr/>
      <dgm:t>
        <a:bodyPr/>
        <a:lstStyle/>
        <a:p>
          <a:r>
            <a:rPr lang="th-TH" sz="2800" b="0" dirty="0" smtClean="0">
              <a:latin typeface="Angsana New" pitchFamily="18" charset="-34"/>
              <a:cs typeface="Angsana New" pitchFamily="18" charset="-34"/>
            </a:rPr>
            <a:t>ตรวจสอบและปรับปรุงข้อมูลของลูกค้าที่ใช้ในการแสดงตนอย่างสม่ำเสมอ</a:t>
          </a:r>
          <a:endParaRPr lang="th-TH" sz="2800" b="0" dirty="0">
            <a:latin typeface="Angsana New" pitchFamily="18" charset="-34"/>
            <a:cs typeface="Angsana New" pitchFamily="18" charset="-34"/>
          </a:endParaRPr>
        </a:p>
      </dgm:t>
    </dgm:pt>
    <dgm:pt modelId="{00B212E2-4C87-4D07-B7EE-A814CD237AB7}" type="parTrans" cxnId="{6A32EDF2-3549-455E-A43D-486FB06DEAC3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6653FF97-2E8A-49F2-BA77-EA3B53DFE372}" type="sibTrans" cxnId="{6A32EDF2-3549-455E-A43D-486FB06DEAC3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442F429F-C8CB-4370-8F51-042A4AB67B6E}" type="pres">
      <dgm:prSet presAssocID="{24D2E268-FF06-455F-B92D-960B7164E7B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4DFA4AA0-84A1-477B-B068-4DE5FF67845F}" type="pres">
      <dgm:prSet presAssocID="{24D2E268-FF06-455F-B92D-960B7164E7B5}" presName="Name1" presStyleCnt="0"/>
      <dgm:spPr/>
    </dgm:pt>
    <dgm:pt modelId="{0B8EA670-FDE7-4883-B584-30DDB655CDBB}" type="pres">
      <dgm:prSet presAssocID="{24D2E268-FF06-455F-B92D-960B7164E7B5}" presName="cycle" presStyleCnt="0"/>
      <dgm:spPr/>
    </dgm:pt>
    <dgm:pt modelId="{8BCE189E-3BB9-4557-B828-F54191F42569}" type="pres">
      <dgm:prSet presAssocID="{24D2E268-FF06-455F-B92D-960B7164E7B5}" presName="srcNode" presStyleLbl="node1" presStyleIdx="0" presStyleCnt="4"/>
      <dgm:spPr/>
    </dgm:pt>
    <dgm:pt modelId="{72E8AAAF-7D90-48A3-8D19-027F22DB458D}" type="pres">
      <dgm:prSet presAssocID="{24D2E268-FF06-455F-B92D-960B7164E7B5}" presName="conn" presStyleLbl="parChTrans1D2" presStyleIdx="0" presStyleCnt="1"/>
      <dgm:spPr/>
      <dgm:t>
        <a:bodyPr/>
        <a:lstStyle/>
        <a:p>
          <a:endParaRPr lang="th-TH"/>
        </a:p>
      </dgm:t>
    </dgm:pt>
    <dgm:pt modelId="{0E4BB893-64F0-4078-88DA-C262CAADFC88}" type="pres">
      <dgm:prSet presAssocID="{24D2E268-FF06-455F-B92D-960B7164E7B5}" presName="extraNode" presStyleLbl="node1" presStyleIdx="0" presStyleCnt="4"/>
      <dgm:spPr/>
    </dgm:pt>
    <dgm:pt modelId="{D622DEAC-B6D6-4FC0-BEDF-1FD0D9BAEB4E}" type="pres">
      <dgm:prSet presAssocID="{24D2E268-FF06-455F-B92D-960B7164E7B5}" presName="dstNode" presStyleLbl="node1" presStyleIdx="0" presStyleCnt="4"/>
      <dgm:spPr/>
    </dgm:pt>
    <dgm:pt modelId="{6BC549A4-413A-428C-825F-0170C031A32B}" type="pres">
      <dgm:prSet presAssocID="{EA67E3E9-2A27-4DEC-8812-D15A10763507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C6A177D-A00E-488F-8681-41E3B8EED7D5}" type="pres">
      <dgm:prSet presAssocID="{EA67E3E9-2A27-4DEC-8812-D15A10763507}" presName="accent_1" presStyleCnt="0"/>
      <dgm:spPr/>
    </dgm:pt>
    <dgm:pt modelId="{9701D4BD-21BB-4E53-B231-30F1BD911A70}" type="pres">
      <dgm:prSet presAssocID="{EA67E3E9-2A27-4DEC-8812-D15A10763507}" presName="accentRepeatNode" presStyleLbl="solidFgAcc1" presStyleIdx="0" presStyleCnt="4"/>
      <dgm:spPr/>
    </dgm:pt>
    <dgm:pt modelId="{283848D2-F0FD-4F37-AD8C-7D7D7D98CF84}" type="pres">
      <dgm:prSet presAssocID="{96B68696-3E58-4271-A357-3972853DE16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7C15394-3FA2-44C9-A10C-C07A94535628}" type="pres">
      <dgm:prSet presAssocID="{96B68696-3E58-4271-A357-3972853DE163}" presName="accent_2" presStyleCnt="0"/>
      <dgm:spPr/>
    </dgm:pt>
    <dgm:pt modelId="{54DDB54D-09DE-42D8-B9E6-A86F001D2316}" type="pres">
      <dgm:prSet presAssocID="{96B68696-3E58-4271-A357-3972853DE163}" presName="accentRepeatNode" presStyleLbl="solidFgAcc1" presStyleIdx="1" presStyleCnt="4"/>
      <dgm:spPr/>
    </dgm:pt>
    <dgm:pt modelId="{6955BB29-08DF-4CA1-90BE-AAFD584C5622}" type="pres">
      <dgm:prSet presAssocID="{C56BE89C-E8EF-46C4-A631-ED6088DB35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1B3BB66-D8C0-4A32-BAAB-7D5DB92CFD99}" type="pres">
      <dgm:prSet presAssocID="{C56BE89C-E8EF-46C4-A631-ED6088DB35A5}" presName="accent_3" presStyleCnt="0"/>
      <dgm:spPr/>
    </dgm:pt>
    <dgm:pt modelId="{E6876D00-1D57-4231-9A53-72A25E333BD3}" type="pres">
      <dgm:prSet presAssocID="{C56BE89C-E8EF-46C4-A631-ED6088DB35A5}" presName="accentRepeatNode" presStyleLbl="solidFgAcc1" presStyleIdx="2" presStyleCnt="4"/>
      <dgm:spPr/>
    </dgm:pt>
    <dgm:pt modelId="{C9C03870-116D-4201-BEBB-D7FBCF97CDE5}" type="pres">
      <dgm:prSet presAssocID="{A5199770-6716-4553-8CD2-842613F2556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FF1108C-970B-4248-A1DD-72552B236599}" type="pres">
      <dgm:prSet presAssocID="{A5199770-6716-4553-8CD2-842613F25563}" presName="accent_4" presStyleCnt="0"/>
      <dgm:spPr/>
    </dgm:pt>
    <dgm:pt modelId="{CE34BEB6-18A1-495C-8ED6-0519E4150488}" type="pres">
      <dgm:prSet presAssocID="{A5199770-6716-4553-8CD2-842613F25563}" presName="accentRepeatNode" presStyleLbl="solidFgAcc1" presStyleIdx="3" presStyleCnt="4"/>
      <dgm:spPr/>
    </dgm:pt>
  </dgm:ptLst>
  <dgm:cxnLst>
    <dgm:cxn modelId="{6C9317C4-00A5-4958-8937-6CE512F09B66}" srcId="{24D2E268-FF06-455F-B92D-960B7164E7B5}" destId="{96B68696-3E58-4271-A357-3972853DE163}" srcOrd="1" destOrd="0" parTransId="{7124E48F-F70F-4B1C-94A9-31A9769DA4B2}" sibTransId="{69DE3B10-1879-43A9-B497-8B6DF8857007}"/>
    <dgm:cxn modelId="{C413424F-AFF1-4398-AC0F-4EE4EE21303F}" type="presOf" srcId="{24D2E268-FF06-455F-B92D-960B7164E7B5}" destId="{442F429F-C8CB-4370-8F51-042A4AB67B6E}" srcOrd="0" destOrd="0" presId="urn:microsoft.com/office/officeart/2008/layout/VerticalCurvedList"/>
    <dgm:cxn modelId="{41739B77-C1D0-4A66-B5F8-4AEE366C7873}" type="presOf" srcId="{C56BE89C-E8EF-46C4-A631-ED6088DB35A5}" destId="{6955BB29-08DF-4CA1-90BE-AAFD584C5622}" srcOrd="0" destOrd="0" presId="urn:microsoft.com/office/officeart/2008/layout/VerticalCurvedList"/>
    <dgm:cxn modelId="{93F2FFD3-5691-4AA5-BBEA-A8284654B41E}" type="presOf" srcId="{EA67E3E9-2A27-4DEC-8812-D15A10763507}" destId="{6BC549A4-413A-428C-825F-0170C031A32B}" srcOrd="0" destOrd="0" presId="urn:microsoft.com/office/officeart/2008/layout/VerticalCurvedList"/>
    <dgm:cxn modelId="{6A32EDF2-3549-455E-A43D-486FB06DEAC3}" srcId="{24D2E268-FF06-455F-B92D-960B7164E7B5}" destId="{A5199770-6716-4553-8CD2-842613F25563}" srcOrd="3" destOrd="0" parTransId="{00B212E2-4C87-4D07-B7EE-A814CD237AB7}" sibTransId="{6653FF97-2E8A-49F2-BA77-EA3B53DFE372}"/>
    <dgm:cxn modelId="{450357B4-086C-45A5-8B11-AF9488845F8C}" srcId="{24D2E268-FF06-455F-B92D-960B7164E7B5}" destId="{C56BE89C-E8EF-46C4-A631-ED6088DB35A5}" srcOrd="2" destOrd="0" parTransId="{C496BACF-06FB-42B5-8BAD-257175E0E6D1}" sibTransId="{341479B7-D14D-42DD-B8C8-1E255560DE25}"/>
    <dgm:cxn modelId="{236C746B-B6C9-425E-9DA4-0C4DDA3F7835}" type="presOf" srcId="{A5199770-6716-4553-8CD2-842613F25563}" destId="{C9C03870-116D-4201-BEBB-D7FBCF97CDE5}" srcOrd="0" destOrd="0" presId="urn:microsoft.com/office/officeart/2008/layout/VerticalCurvedList"/>
    <dgm:cxn modelId="{5DE10388-EEB6-4257-B95C-5E2559B94FE8}" srcId="{24D2E268-FF06-455F-B92D-960B7164E7B5}" destId="{EA67E3E9-2A27-4DEC-8812-D15A10763507}" srcOrd="0" destOrd="0" parTransId="{60A06A32-A9B0-4B95-B355-CE087D1F8615}" sibTransId="{884831FA-760F-4305-96FF-8489BEE25D23}"/>
    <dgm:cxn modelId="{AE9286FA-B82C-460C-A6ED-6A20B8290AFA}" type="presOf" srcId="{884831FA-760F-4305-96FF-8489BEE25D23}" destId="{72E8AAAF-7D90-48A3-8D19-027F22DB458D}" srcOrd="0" destOrd="0" presId="urn:microsoft.com/office/officeart/2008/layout/VerticalCurvedList"/>
    <dgm:cxn modelId="{BAF631D2-E8FD-440E-866C-CB189F375705}" type="presOf" srcId="{96B68696-3E58-4271-A357-3972853DE163}" destId="{283848D2-F0FD-4F37-AD8C-7D7D7D98CF84}" srcOrd="0" destOrd="0" presId="urn:microsoft.com/office/officeart/2008/layout/VerticalCurvedList"/>
    <dgm:cxn modelId="{D170BCFE-3EF0-4A6B-BD88-BD701896BA5F}" type="presParOf" srcId="{442F429F-C8CB-4370-8F51-042A4AB67B6E}" destId="{4DFA4AA0-84A1-477B-B068-4DE5FF67845F}" srcOrd="0" destOrd="0" presId="urn:microsoft.com/office/officeart/2008/layout/VerticalCurvedList"/>
    <dgm:cxn modelId="{40F52FD0-2317-44EF-B88B-3EBC8E19D6AD}" type="presParOf" srcId="{4DFA4AA0-84A1-477B-B068-4DE5FF67845F}" destId="{0B8EA670-FDE7-4883-B584-30DDB655CDBB}" srcOrd="0" destOrd="0" presId="urn:microsoft.com/office/officeart/2008/layout/VerticalCurvedList"/>
    <dgm:cxn modelId="{525A74E6-0478-4C14-8F96-ED39A4DDEA40}" type="presParOf" srcId="{0B8EA670-FDE7-4883-B584-30DDB655CDBB}" destId="{8BCE189E-3BB9-4557-B828-F54191F42569}" srcOrd="0" destOrd="0" presId="urn:microsoft.com/office/officeart/2008/layout/VerticalCurvedList"/>
    <dgm:cxn modelId="{FA7B1350-A87D-4E47-BFEC-D3F5DA2FBCAA}" type="presParOf" srcId="{0B8EA670-FDE7-4883-B584-30DDB655CDBB}" destId="{72E8AAAF-7D90-48A3-8D19-027F22DB458D}" srcOrd="1" destOrd="0" presId="urn:microsoft.com/office/officeart/2008/layout/VerticalCurvedList"/>
    <dgm:cxn modelId="{64E9D770-A307-47DE-8614-6BED2BBD2926}" type="presParOf" srcId="{0B8EA670-FDE7-4883-B584-30DDB655CDBB}" destId="{0E4BB893-64F0-4078-88DA-C262CAADFC88}" srcOrd="2" destOrd="0" presId="urn:microsoft.com/office/officeart/2008/layout/VerticalCurvedList"/>
    <dgm:cxn modelId="{3173591E-79C9-43D4-9BFC-488BE5836702}" type="presParOf" srcId="{0B8EA670-FDE7-4883-B584-30DDB655CDBB}" destId="{D622DEAC-B6D6-4FC0-BEDF-1FD0D9BAEB4E}" srcOrd="3" destOrd="0" presId="urn:microsoft.com/office/officeart/2008/layout/VerticalCurvedList"/>
    <dgm:cxn modelId="{15139C7D-E577-4C1C-B8C7-37F41EACC908}" type="presParOf" srcId="{4DFA4AA0-84A1-477B-B068-4DE5FF67845F}" destId="{6BC549A4-413A-428C-825F-0170C031A32B}" srcOrd="1" destOrd="0" presId="urn:microsoft.com/office/officeart/2008/layout/VerticalCurvedList"/>
    <dgm:cxn modelId="{2008B469-FCEC-46B0-88BA-D2BD7812A67E}" type="presParOf" srcId="{4DFA4AA0-84A1-477B-B068-4DE5FF67845F}" destId="{BC6A177D-A00E-488F-8681-41E3B8EED7D5}" srcOrd="2" destOrd="0" presId="urn:microsoft.com/office/officeart/2008/layout/VerticalCurvedList"/>
    <dgm:cxn modelId="{5B240B73-1336-45BF-81EF-0872A8579855}" type="presParOf" srcId="{BC6A177D-A00E-488F-8681-41E3B8EED7D5}" destId="{9701D4BD-21BB-4E53-B231-30F1BD911A70}" srcOrd="0" destOrd="0" presId="urn:microsoft.com/office/officeart/2008/layout/VerticalCurvedList"/>
    <dgm:cxn modelId="{B8947CC5-8AB0-4480-92DC-5849D68B3896}" type="presParOf" srcId="{4DFA4AA0-84A1-477B-B068-4DE5FF67845F}" destId="{283848D2-F0FD-4F37-AD8C-7D7D7D98CF84}" srcOrd="3" destOrd="0" presId="urn:microsoft.com/office/officeart/2008/layout/VerticalCurvedList"/>
    <dgm:cxn modelId="{AF6C9626-5589-4B08-A265-D62F9BC3BD21}" type="presParOf" srcId="{4DFA4AA0-84A1-477B-B068-4DE5FF67845F}" destId="{07C15394-3FA2-44C9-A10C-C07A94535628}" srcOrd="4" destOrd="0" presId="urn:microsoft.com/office/officeart/2008/layout/VerticalCurvedList"/>
    <dgm:cxn modelId="{C68B028D-01F3-493B-9574-43E95CF2C1F5}" type="presParOf" srcId="{07C15394-3FA2-44C9-A10C-C07A94535628}" destId="{54DDB54D-09DE-42D8-B9E6-A86F001D2316}" srcOrd="0" destOrd="0" presId="urn:microsoft.com/office/officeart/2008/layout/VerticalCurvedList"/>
    <dgm:cxn modelId="{E910F03E-ADE5-46FA-AD2A-88BB84AF11B4}" type="presParOf" srcId="{4DFA4AA0-84A1-477B-B068-4DE5FF67845F}" destId="{6955BB29-08DF-4CA1-90BE-AAFD584C5622}" srcOrd="5" destOrd="0" presId="urn:microsoft.com/office/officeart/2008/layout/VerticalCurvedList"/>
    <dgm:cxn modelId="{C52E825D-DA0F-4957-84CA-735CFFE9CD61}" type="presParOf" srcId="{4DFA4AA0-84A1-477B-B068-4DE5FF67845F}" destId="{41B3BB66-D8C0-4A32-BAAB-7D5DB92CFD99}" srcOrd="6" destOrd="0" presId="urn:microsoft.com/office/officeart/2008/layout/VerticalCurvedList"/>
    <dgm:cxn modelId="{0BE0AE11-61AD-4A02-866B-3811C690C683}" type="presParOf" srcId="{41B3BB66-D8C0-4A32-BAAB-7D5DB92CFD99}" destId="{E6876D00-1D57-4231-9A53-72A25E333BD3}" srcOrd="0" destOrd="0" presId="urn:microsoft.com/office/officeart/2008/layout/VerticalCurvedList"/>
    <dgm:cxn modelId="{3B84F17D-BE67-4855-A392-39E785050CB2}" type="presParOf" srcId="{4DFA4AA0-84A1-477B-B068-4DE5FF67845F}" destId="{C9C03870-116D-4201-BEBB-D7FBCF97CDE5}" srcOrd="7" destOrd="0" presId="urn:microsoft.com/office/officeart/2008/layout/VerticalCurvedList"/>
    <dgm:cxn modelId="{BCE7B931-6FC8-4285-B0F3-C024C963C0F9}" type="presParOf" srcId="{4DFA4AA0-84A1-477B-B068-4DE5FF67845F}" destId="{EFF1108C-970B-4248-A1DD-72552B236599}" srcOrd="8" destOrd="0" presId="urn:microsoft.com/office/officeart/2008/layout/VerticalCurvedList"/>
    <dgm:cxn modelId="{0E6A1FB7-E149-4CC2-919F-0AB86E7AEE44}" type="presParOf" srcId="{EFF1108C-970B-4248-A1DD-72552B236599}" destId="{CE34BEB6-18A1-495C-8ED6-0519E415048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9F2A70-CEFC-427E-888A-C5D946E1CD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3260C66-0BBA-4F0A-BBF0-7CC13951F279}" type="pres">
      <dgm:prSet presAssocID="{049F2A70-CEFC-427E-888A-C5D946E1CD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</dgm:ptLst>
  <dgm:cxnLst>
    <dgm:cxn modelId="{6B7EB9EF-955F-481B-8635-994254D12000}" type="presOf" srcId="{049F2A70-CEFC-427E-888A-C5D946E1CDA9}" destId="{83260C66-0BBA-4F0A-BBF0-7CC13951F279}" srcOrd="0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A708D5-C4C2-4227-8799-A83FC9455CE8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41301160-45AA-4865-B11D-6F1EE18F4E55}">
      <dgm:prSet phldrT="[ข้อความ]" custT="1"/>
      <dgm:spPr/>
      <dgm:t>
        <a:bodyPr/>
        <a:lstStyle/>
        <a:p>
          <a:r>
            <a:rPr lang="th-TH" sz="2800" b="0" dirty="0" smtClean="0">
              <a:effectLst/>
              <a:latin typeface="AngsanaUPC" pitchFamily="18" charset="-34"/>
              <a:cs typeface="AngsanaUPC" pitchFamily="18" charset="-34"/>
            </a:rPr>
            <a:t>โครงสร้างการถือหุ้นมีความผิดปกติหรือมีความซับซ้อน</a:t>
          </a:r>
          <a:endParaRPr lang="th-TH" sz="2800" b="0" dirty="0">
            <a:effectLst/>
            <a:latin typeface="AngsanaUPC" pitchFamily="18" charset="-34"/>
            <a:cs typeface="AngsanaUPC" pitchFamily="18" charset="-34"/>
          </a:endParaRPr>
        </a:p>
      </dgm:t>
    </dgm:pt>
    <dgm:pt modelId="{FD04495D-95DF-43B7-ACE1-59839B3AB42D}" type="parTrans" cxnId="{7E9545C0-8E61-4976-86E2-26AFD5787B04}">
      <dgm:prSet/>
      <dgm:spPr/>
      <dgm:t>
        <a:bodyPr/>
        <a:lstStyle/>
        <a:p>
          <a:endParaRPr lang="th-TH" sz="2000">
            <a:effectLst/>
          </a:endParaRPr>
        </a:p>
      </dgm:t>
    </dgm:pt>
    <dgm:pt modelId="{F304F72C-7A26-46B6-B899-FCF28718344F}" type="sibTrans" cxnId="{7E9545C0-8E61-4976-86E2-26AFD5787B04}">
      <dgm:prSet/>
      <dgm:spPr/>
      <dgm:t>
        <a:bodyPr/>
        <a:lstStyle/>
        <a:p>
          <a:endParaRPr lang="th-TH" sz="2000">
            <a:effectLst/>
          </a:endParaRPr>
        </a:p>
      </dgm:t>
    </dgm:pt>
    <dgm:pt modelId="{86977C5E-2B28-4214-A4F5-CA9FE0810595}">
      <dgm:prSet phldrT="[ข้อความ]" custT="1"/>
      <dgm:spPr/>
      <dgm:t>
        <a:bodyPr/>
        <a:lstStyle/>
        <a:p>
          <a:r>
            <a:rPr lang="th-TH" sz="2400" b="1" dirty="0" smtClean="0">
              <a:effectLst/>
              <a:latin typeface="AngsanaUPC" pitchFamily="18" charset="-34"/>
              <a:cs typeface="AngsanaUPC" pitchFamily="18" charset="-34"/>
            </a:rPr>
            <a:t>ตรงกับข้อมูลที่สำนักงาน ปปง. แจ้งว่าเป็นรายชื่อที่ต้องกำหนดให้เป็นลูกค้าที่มีความเสี่ยงสูง</a:t>
          </a:r>
          <a:endParaRPr lang="th-TH" sz="2400" b="1" dirty="0">
            <a:effectLst/>
            <a:latin typeface="AngsanaUPC" pitchFamily="18" charset="-34"/>
            <a:cs typeface="AngsanaUPC" pitchFamily="18" charset="-34"/>
          </a:endParaRPr>
        </a:p>
      </dgm:t>
    </dgm:pt>
    <dgm:pt modelId="{680C4B42-8BEC-4C11-8B93-91561659CD1D}" type="parTrans" cxnId="{1295F159-E98B-411B-A65E-E2B5FBA64D50}">
      <dgm:prSet/>
      <dgm:spPr/>
      <dgm:t>
        <a:bodyPr/>
        <a:lstStyle/>
        <a:p>
          <a:endParaRPr lang="th-TH" sz="2000">
            <a:effectLst/>
          </a:endParaRPr>
        </a:p>
      </dgm:t>
    </dgm:pt>
    <dgm:pt modelId="{F3D3BFF9-AD42-4A85-95CF-659D5CD970E3}" type="sibTrans" cxnId="{1295F159-E98B-411B-A65E-E2B5FBA64D50}">
      <dgm:prSet/>
      <dgm:spPr/>
      <dgm:t>
        <a:bodyPr/>
        <a:lstStyle/>
        <a:p>
          <a:endParaRPr lang="th-TH" sz="2000">
            <a:effectLst/>
          </a:endParaRPr>
        </a:p>
      </dgm:t>
    </dgm:pt>
    <dgm:pt modelId="{03D6303C-9A93-4C79-A21B-D665A461E353}">
      <dgm:prSet phldrT="[ข้อความ]" custT="1"/>
      <dgm:spPr/>
      <dgm:t>
        <a:bodyPr/>
        <a:lstStyle/>
        <a:p>
          <a:r>
            <a:rPr lang="th-TH" sz="2800" b="0" dirty="0" smtClean="0">
              <a:effectLst/>
              <a:latin typeface="AngsanaUPC" pitchFamily="18" charset="-34"/>
              <a:cs typeface="AngsanaUPC" pitchFamily="18" charset="-34"/>
            </a:rPr>
            <a:t>ประกอบอาชีพที่มีความเสี่ยงสูง</a:t>
          </a:r>
          <a:endParaRPr lang="th-TH" sz="2800" b="0" dirty="0">
            <a:effectLst/>
            <a:latin typeface="AngsanaUPC" pitchFamily="18" charset="-34"/>
            <a:cs typeface="AngsanaUPC" pitchFamily="18" charset="-34"/>
          </a:endParaRPr>
        </a:p>
      </dgm:t>
    </dgm:pt>
    <dgm:pt modelId="{4EF2D631-BE8F-4247-9F7D-FC2D8DC1236A}" type="parTrans" cxnId="{6638F614-7F83-42D3-99ED-C07547942F56}">
      <dgm:prSet/>
      <dgm:spPr/>
      <dgm:t>
        <a:bodyPr/>
        <a:lstStyle/>
        <a:p>
          <a:endParaRPr lang="th-TH" sz="2000">
            <a:effectLst/>
          </a:endParaRPr>
        </a:p>
      </dgm:t>
    </dgm:pt>
    <dgm:pt modelId="{C1270541-14E8-4630-8A73-086C5471CBC9}" type="sibTrans" cxnId="{6638F614-7F83-42D3-99ED-C07547942F56}">
      <dgm:prSet/>
      <dgm:spPr/>
      <dgm:t>
        <a:bodyPr/>
        <a:lstStyle/>
        <a:p>
          <a:endParaRPr lang="th-TH" sz="2000">
            <a:effectLst/>
          </a:endParaRPr>
        </a:p>
      </dgm:t>
    </dgm:pt>
    <dgm:pt modelId="{2B0F551E-3642-4A41-87F1-53B35D8F5150}">
      <dgm:prSet phldrT="[ข้อความ]" custT="1"/>
      <dgm:spPr/>
      <dgm:t>
        <a:bodyPr/>
        <a:lstStyle/>
        <a:p>
          <a:r>
            <a:rPr lang="th-TH" sz="2800" b="0" dirty="0" smtClean="0">
              <a:effectLst/>
              <a:latin typeface="AngsanaUPC" pitchFamily="18" charset="-34"/>
              <a:cs typeface="AngsanaUPC" pitchFamily="18" charset="-34"/>
            </a:rPr>
            <a:t>เป็นบุคคลที่มีสถานภาพทางการเมือง</a:t>
          </a:r>
          <a:endParaRPr lang="th-TH" sz="2800" b="0" dirty="0">
            <a:effectLst/>
            <a:latin typeface="AngsanaUPC" pitchFamily="18" charset="-34"/>
            <a:cs typeface="AngsanaUPC" pitchFamily="18" charset="-34"/>
          </a:endParaRPr>
        </a:p>
      </dgm:t>
    </dgm:pt>
    <dgm:pt modelId="{AAB82D62-1838-4C56-9AF0-F4B5117740E8}" type="parTrans" cxnId="{7657C013-1A55-406B-9062-9A3E3269F25D}">
      <dgm:prSet/>
      <dgm:spPr/>
      <dgm:t>
        <a:bodyPr/>
        <a:lstStyle/>
        <a:p>
          <a:endParaRPr lang="th-TH" sz="2000">
            <a:effectLst/>
          </a:endParaRPr>
        </a:p>
      </dgm:t>
    </dgm:pt>
    <dgm:pt modelId="{AC495AAA-DDC0-4BF1-BD61-221762656E26}" type="sibTrans" cxnId="{7657C013-1A55-406B-9062-9A3E3269F25D}">
      <dgm:prSet/>
      <dgm:spPr/>
      <dgm:t>
        <a:bodyPr/>
        <a:lstStyle/>
        <a:p>
          <a:endParaRPr lang="th-TH" sz="2000">
            <a:effectLst/>
          </a:endParaRPr>
        </a:p>
      </dgm:t>
    </dgm:pt>
    <dgm:pt modelId="{DA067703-DF58-4872-A3E3-54660E6FB811}">
      <dgm:prSet phldrT="[ข้อความ]" custT="1"/>
      <dgm:spPr/>
      <dgm:t>
        <a:bodyPr/>
        <a:lstStyle/>
        <a:p>
          <a:r>
            <a:rPr lang="th-TH" sz="2800" b="0" dirty="0" smtClean="0">
              <a:effectLst/>
              <a:latin typeface="AngsanaUPC" pitchFamily="18" charset="-34"/>
              <a:cs typeface="AngsanaUPC" pitchFamily="18" charset="-34"/>
            </a:rPr>
            <a:t>มีปัจจัยอื่นสนับสนุน</a:t>
          </a:r>
          <a:endParaRPr lang="th-TH" sz="2800" b="0" dirty="0">
            <a:effectLst/>
            <a:latin typeface="AngsanaUPC" pitchFamily="18" charset="-34"/>
            <a:cs typeface="AngsanaUPC" pitchFamily="18" charset="-34"/>
          </a:endParaRPr>
        </a:p>
      </dgm:t>
    </dgm:pt>
    <dgm:pt modelId="{B68A2BFD-2F95-40E3-B70E-372E677D0186}" type="parTrans" cxnId="{302C3D0C-24BA-44DB-954E-55666EE12B0F}">
      <dgm:prSet/>
      <dgm:spPr/>
      <dgm:t>
        <a:bodyPr/>
        <a:lstStyle/>
        <a:p>
          <a:endParaRPr lang="th-TH" sz="2000">
            <a:effectLst/>
          </a:endParaRPr>
        </a:p>
      </dgm:t>
    </dgm:pt>
    <dgm:pt modelId="{1A1DB535-1F2E-43A6-91E9-6354370293CF}" type="sibTrans" cxnId="{302C3D0C-24BA-44DB-954E-55666EE12B0F}">
      <dgm:prSet/>
      <dgm:spPr/>
      <dgm:t>
        <a:bodyPr/>
        <a:lstStyle/>
        <a:p>
          <a:endParaRPr lang="th-TH" sz="2000">
            <a:effectLst/>
          </a:endParaRPr>
        </a:p>
      </dgm:t>
    </dgm:pt>
    <dgm:pt modelId="{FB8E0CCF-C398-4218-A710-DF90BC7D0386}">
      <dgm:prSet phldrT="[ข้อความ]" custT="1"/>
      <dgm:spPr/>
      <dgm:t>
        <a:bodyPr/>
        <a:lstStyle/>
        <a:p>
          <a:r>
            <a:rPr lang="th-TH" sz="2800" b="0" dirty="0" smtClean="0">
              <a:effectLst/>
              <a:latin typeface="AngsanaUPC" pitchFamily="18" charset="-34"/>
              <a:cs typeface="AngsanaUPC" pitchFamily="18" charset="-34"/>
            </a:rPr>
            <a:t>ความสัมพันธ์ทางธุรกิจหรือธุรกรรมของลูกค้าผิดปกติ</a:t>
          </a:r>
          <a:endParaRPr lang="th-TH" sz="2800" b="0" dirty="0">
            <a:effectLst/>
            <a:latin typeface="AngsanaUPC" pitchFamily="18" charset="-34"/>
            <a:cs typeface="AngsanaUPC" pitchFamily="18" charset="-34"/>
          </a:endParaRPr>
        </a:p>
      </dgm:t>
    </dgm:pt>
    <dgm:pt modelId="{99480F1F-CF3B-4482-AB4D-DEC329A77211}" type="parTrans" cxnId="{C0306CD3-3468-4809-A368-F678C0A63313}">
      <dgm:prSet/>
      <dgm:spPr/>
      <dgm:t>
        <a:bodyPr/>
        <a:lstStyle/>
        <a:p>
          <a:endParaRPr lang="th-TH" sz="2000">
            <a:effectLst/>
          </a:endParaRPr>
        </a:p>
      </dgm:t>
    </dgm:pt>
    <dgm:pt modelId="{31ED8486-68AC-4667-8AAE-E75279D1041A}" type="sibTrans" cxnId="{C0306CD3-3468-4809-A368-F678C0A63313}">
      <dgm:prSet/>
      <dgm:spPr/>
      <dgm:t>
        <a:bodyPr/>
        <a:lstStyle/>
        <a:p>
          <a:endParaRPr lang="th-TH" sz="2000">
            <a:effectLst/>
          </a:endParaRPr>
        </a:p>
      </dgm:t>
    </dgm:pt>
    <dgm:pt modelId="{3AE27E02-A705-40EA-8340-FA07CD72A667}">
      <dgm:prSet phldrT="[ข้อความ]" custT="1"/>
      <dgm:spPr/>
      <dgm:t>
        <a:bodyPr/>
        <a:lstStyle/>
        <a:p>
          <a:r>
            <a:rPr lang="th-TH" sz="2800" b="0" dirty="0" smtClean="0">
              <a:effectLst/>
              <a:latin typeface="AngsanaUPC" pitchFamily="18" charset="-34"/>
              <a:cs typeface="AngsanaUPC" pitchFamily="18" charset="-34"/>
            </a:rPr>
            <a:t>มีถิ่นที่อยู่ในประเทศที่มีความเสี่ยงสูง</a:t>
          </a:r>
          <a:endParaRPr lang="th-TH" sz="2800" b="0" dirty="0">
            <a:effectLst/>
            <a:latin typeface="AngsanaUPC" pitchFamily="18" charset="-34"/>
            <a:cs typeface="AngsanaUPC" pitchFamily="18" charset="-34"/>
          </a:endParaRPr>
        </a:p>
      </dgm:t>
    </dgm:pt>
    <dgm:pt modelId="{D6579EE5-6B0D-448C-BEFF-B4DF2F4F0DA6}" type="parTrans" cxnId="{13A5ED11-F17B-4521-BA46-11509289C079}">
      <dgm:prSet/>
      <dgm:spPr/>
      <dgm:t>
        <a:bodyPr/>
        <a:lstStyle/>
        <a:p>
          <a:endParaRPr lang="th-TH" sz="2000">
            <a:effectLst/>
          </a:endParaRPr>
        </a:p>
      </dgm:t>
    </dgm:pt>
    <dgm:pt modelId="{8223CA48-B9C1-4CA3-A4F3-14B856130A3C}" type="sibTrans" cxnId="{13A5ED11-F17B-4521-BA46-11509289C079}">
      <dgm:prSet/>
      <dgm:spPr/>
      <dgm:t>
        <a:bodyPr/>
        <a:lstStyle/>
        <a:p>
          <a:endParaRPr lang="th-TH" sz="2000">
            <a:effectLst/>
          </a:endParaRPr>
        </a:p>
      </dgm:t>
    </dgm:pt>
    <dgm:pt modelId="{A978E904-C2C5-4FD6-BBDC-A39D6E652F75}" type="pres">
      <dgm:prSet presAssocID="{08A708D5-C4C2-4227-8799-A83FC9455C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93B6D2C-2CB5-4AAC-9190-9932B58DB77E}" type="pres">
      <dgm:prSet presAssocID="{41301160-45AA-4865-B11D-6F1EE18F4E55}" presName="parentLin" presStyleCnt="0"/>
      <dgm:spPr/>
      <dgm:t>
        <a:bodyPr/>
        <a:lstStyle/>
        <a:p>
          <a:endParaRPr lang="th-TH"/>
        </a:p>
      </dgm:t>
    </dgm:pt>
    <dgm:pt modelId="{0EDBF644-9196-4A84-B1C1-144C263898E6}" type="pres">
      <dgm:prSet presAssocID="{41301160-45AA-4865-B11D-6F1EE18F4E55}" presName="parentLeftMargin" presStyleLbl="node1" presStyleIdx="0" presStyleCnt="7"/>
      <dgm:spPr/>
      <dgm:t>
        <a:bodyPr/>
        <a:lstStyle/>
        <a:p>
          <a:endParaRPr lang="th-TH"/>
        </a:p>
      </dgm:t>
    </dgm:pt>
    <dgm:pt modelId="{27B073CE-C852-4586-8C74-D528783475D9}" type="pres">
      <dgm:prSet presAssocID="{41301160-45AA-4865-B11D-6F1EE18F4E55}" presName="parentText" presStyleLbl="node1" presStyleIdx="0" presStyleCnt="7" custScaleX="12953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6E26EE2-5618-4445-84D6-BA538AC1AC3E}" type="pres">
      <dgm:prSet presAssocID="{41301160-45AA-4865-B11D-6F1EE18F4E55}" presName="negativeSpace" presStyleCnt="0"/>
      <dgm:spPr/>
      <dgm:t>
        <a:bodyPr/>
        <a:lstStyle/>
        <a:p>
          <a:endParaRPr lang="th-TH"/>
        </a:p>
      </dgm:t>
    </dgm:pt>
    <dgm:pt modelId="{EEEB1395-0F9B-42DE-9618-30E72C74102C}" type="pres">
      <dgm:prSet presAssocID="{41301160-45AA-4865-B11D-6F1EE18F4E55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EA60F38-DD5B-49B6-B66D-F2A2A059D001}" type="pres">
      <dgm:prSet presAssocID="{F304F72C-7A26-46B6-B899-FCF28718344F}" presName="spaceBetweenRectangles" presStyleCnt="0"/>
      <dgm:spPr/>
      <dgm:t>
        <a:bodyPr/>
        <a:lstStyle/>
        <a:p>
          <a:endParaRPr lang="th-TH"/>
        </a:p>
      </dgm:t>
    </dgm:pt>
    <dgm:pt modelId="{ECC7F158-DA31-468E-A95B-25C4DC89B3F7}" type="pres">
      <dgm:prSet presAssocID="{86977C5E-2B28-4214-A4F5-CA9FE0810595}" presName="parentLin" presStyleCnt="0"/>
      <dgm:spPr/>
      <dgm:t>
        <a:bodyPr/>
        <a:lstStyle/>
        <a:p>
          <a:endParaRPr lang="th-TH"/>
        </a:p>
      </dgm:t>
    </dgm:pt>
    <dgm:pt modelId="{70300B43-5B38-4E76-9B6F-1DB46D800A2A}" type="pres">
      <dgm:prSet presAssocID="{86977C5E-2B28-4214-A4F5-CA9FE0810595}" presName="parentLeftMargin" presStyleLbl="node1" presStyleIdx="0" presStyleCnt="7"/>
      <dgm:spPr/>
      <dgm:t>
        <a:bodyPr/>
        <a:lstStyle/>
        <a:p>
          <a:endParaRPr lang="th-TH"/>
        </a:p>
      </dgm:t>
    </dgm:pt>
    <dgm:pt modelId="{65712D23-3C54-4AA2-9F10-0E103D37F791}" type="pres">
      <dgm:prSet presAssocID="{86977C5E-2B28-4214-A4F5-CA9FE0810595}" presName="parentText" presStyleLbl="node1" presStyleIdx="1" presStyleCnt="7" custScaleX="13061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4F3DFAC-78ED-4C30-A5DF-F829B3FFDFC1}" type="pres">
      <dgm:prSet presAssocID="{86977C5E-2B28-4214-A4F5-CA9FE0810595}" presName="negativeSpace" presStyleCnt="0"/>
      <dgm:spPr/>
      <dgm:t>
        <a:bodyPr/>
        <a:lstStyle/>
        <a:p>
          <a:endParaRPr lang="th-TH"/>
        </a:p>
      </dgm:t>
    </dgm:pt>
    <dgm:pt modelId="{2C46C773-3838-421A-8D67-EB56C4920D48}" type="pres">
      <dgm:prSet presAssocID="{86977C5E-2B28-4214-A4F5-CA9FE0810595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493C6E0-C95C-4BBE-92FD-F2681E651FB2}" type="pres">
      <dgm:prSet presAssocID="{F3D3BFF9-AD42-4A85-95CF-659D5CD970E3}" presName="spaceBetweenRectangles" presStyleCnt="0"/>
      <dgm:spPr/>
      <dgm:t>
        <a:bodyPr/>
        <a:lstStyle/>
        <a:p>
          <a:endParaRPr lang="th-TH"/>
        </a:p>
      </dgm:t>
    </dgm:pt>
    <dgm:pt modelId="{3E2808D0-75D9-4FE3-AB4E-D9C9BBF5C71E}" type="pres">
      <dgm:prSet presAssocID="{03D6303C-9A93-4C79-A21B-D665A461E353}" presName="parentLin" presStyleCnt="0"/>
      <dgm:spPr/>
      <dgm:t>
        <a:bodyPr/>
        <a:lstStyle/>
        <a:p>
          <a:endParaRPr lang="th-TH"/>
        </a:p>
      </dgm:t>
    </dgm:pt>
    <dgm:pt modelId="{A2F6FE98-491B-4FAC-AE11-DF3D39169FBB}" type="pres">
      <dgm:prSet presAssocID="{03D6303C-9A93-4C79-A21B-D665A461E353}" presName="parentLeftMargin" presStyleLbl="node1" presStyleIdx="1" presStyleCnt="7"/>
      <dgm:spPr/>
      <dgm:t>
        <a:bodyPr/>
        <a:lstStyle/>
        <a:p>
          <a:endParaRPr lang="th-TH"/>
        </a:p>
      </dgm:t>
    </dgm:pt>
    <dgm:pt modelId="{39CFE08F-73F2-46FD-8C1D-D9F65491AABE}" type="pres">
      <dgm:prSet presAssocID="{03D6303C-9A93-4C79-A21B-D665A461E353}" presName="parentText" presStyleLbl="node1" presStyleIdx="2" presStyleCnt="7" custScaleX="13221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D90622A-F7A9-4D7C-8476-551FF1F51F7C}" type="pres">
      <dgm:prSet presAssocID="{03D6303C-9A93-4C79-A21B-D665A461E353}" presName="negativeSpace" presStyleCnt="0"/>
      <dgm:spPr/>
      <dgm:t>
        <a:bodyPr/>
        <a:lstStyle/>
        <a:p>
          <a:endParaRPr lang="th-TH"/>
        </a:p>
      </dgm:t>
    </dgm:pt>
    <dgm:pt modelId="{C399B7B5-6E00-4A70-BD94-843F5A2C59A3}" type="pres">
      <dgm:prSet presAssocID="{03D6303C-9A93-4C79-A21B-D665A461E353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628B07F-3993-43E7-ADCF-AD72D21A52C3}" type="pres">
      <dgm:prSet presAssocID="{C1270541-14E8-4630-8A73-086C5471CBC9}" presName="spaceBetweenRectangles" presStyleCnt="0"/>
      <dgm:spPr/>
      <dgm:t>
        <a:bodyPr/>
        <a:lstStyle/>
        <a:p>
          <a:endParaRPr lang="th-TH"/>
        </a:p>
      </dgm:t>
    </dgm:pt>
    <dgm:pt modelId="{5280AEA4-0451-40C6-8F63-0D850258FF5C}" type="pres">
      <dgm:prSet presAssocID="{2B0F551E-3642-4A41-87F1-53B35D8F5150}" presName="parentLin" presStyleCnt="0"/>
      <dgm:spPr/>
      <dgm:t>
        <a:bodyPr/>
        <a:lstStyle/>
        <a:p>
          <a:endParaRPr lang="th-TH"/>
        </a:p>
      </dgm:t>
    </dgm:pt>
    <dgm:pt modelId="{1E84B192-BAA4-4DC0-9945-63DB04F9765E}" type="pres">
      <dgm:prSet presAssocID="{2B0F551E-3642-4A41-87F1-53B35D8F5150}" presName="parentLeftMargin" presStyleLbl="node1" presStyleIdx="2" presStyleCnt="7"/>
      <dgm:spPr/>
      <dgm:t>
        <a:bodyPr/>
        <a:lstStyle/>
        <a:p>
          <a:endParaRPr lang="th-TH"/>
        </a:p>
      </dgm:t>
    </dgm:pt>
    <dgm:pt modelId="{33393C82-5433-419C-A486-B7040BBE311B}" type="pres">
      <dgm:prSet presAssocID="{2B0F551E-3642-4A41-87F1-53B35D8F5150}" presName="parentText" presStyleLbl="node1" presStyleIdx="3" presStyleCnt="7" custScaleX="13169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5719F20-B0DF-4821-AFD7-BF909EFEAA1C}" type="pres">
      <dgm:prSet presAssocID="{2B0F551E-3642-4A41-87F1-53B35D8F5150}" presName="negativeSpace" presStyleCnt="0"/>
      <dgm:spPr/>
      <dgm:t>
        <a:bodyPr/>
        <a:lstStyle/>
        <a:p>
          <a:endParaRPr lang="th-TH"/>
        </a:p>
      </dgm:t>
    </dgm:pt>
    <dgm:pt modelId="{51283291-381D-4770-A8F2-A0B3C77A32F1}" type="pres">
      <dgm:prSet presAssocID="{2B0F551E-3642-4A41-87F1-53B35D8F5150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6B539C-D46B-4516-B3E2-AF2108CD3CFD}" type="pres">
      <dgm:prSet presAssocID="{AC495AAA-DDC0-4BF1-BD61-221762656E26}" presName="spaceBetweenRectangles" presStyleCnt="0"/>
      <dgm:spPr/>
      <dgm:t>
        <a:bodyPr/>
        <a:lstStyle/>
        <a:p>
          <a:endParaRPr lang="th-TH"/>
        </a:p>
      </dgm:t>
    </dgm:pt>
    <dgm:pt modelId="{D2708494-CDF0-484F-B95F-37452E8A4F77}" type="pres">
      <dgm:prSet presAssocID="{DA067703-DF58-4872-A3E3-54660E6FB811}" presName="parentLin" presStyleCnt="0"/>
      <dgm:spPr/>
      <dgm:t>
        <a:bodyPr/>
        <a:lstStyle/>
        <a:p>
          <a:endParaRPr lang="th-TH"/>
        </a:p>
      </dgm:t>
    </dgm:pt>
    <dgm:pt modelId="{9C83E77D-66B4-40CA-AB2D-9692A0DE70D1}" type="pres">
      <dgm:prSet presAssocID="{DA067703-DF58-4872-A3E3-54660E6FB811}" presName="parentLeftMargin" presStyleLbl="node1" presStyleIdx="3" presStyleCnt="7"/>
      <dgm:spPr/>
      <dgm:t>
        <a:bodyPr/>
        <a:lstStyle/>
        <a:p>
          <a:endParaRPr lang="th-TH"/>
        </a:p>
      </dgm:t>
    </dgm:pt>
    <dgm:pt modelId="{1741FB85-233C-4FA4-BF28-6BCBE0C67DE7}" type="pres">
      <dgm:prSet presAssocID="{DA067703-DF58-4872-A3E3-54660E6FB811}" presName="parentText" presStyleLbl="node1" presStyleIdx="4" presStyleCnt="7" custScaleX="13169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4936F1A-2378-4993-8B3A-7A94C6B5E0CF}" type="pres">
      <dgm:prSet presAssocID="{DA067703-DF58-4872-A3E3-54660E6FB811}" presName="negativeSpace" presStyleCnt="0"/>
      <dgm:spPr/>
      <dgm:t>
        <a:bodyPr/>
        <a:lstStyle/>
        <a:p>
          <a:endParaRPr lang="th-TH"/>
        </a:p>
      </dgm:t>
    </dgm:pt>
    <dgm:pt modelId="{88F7558E-38AC-4ABF-B4EC-17979D3209F8}" type="pres">
      <dgm:prSet presAssocID="{DA067703-DF58-4872-A3E3-54660E6FB811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C7EFAF7-A601-42A4-9DC8-E21B58587C20}" type="pres">
      <dgm:prSet presAssocID="{1A1DB535-1F2E-43A6-91E9-6354370293CF}" presName="spaceBetweenRectangles" presStyleCnt="0"/>
      <dgm:spPr/>
      <dgm:t>
        <a:bodyPr/>
        <a:lstStyle/>
        <a:p>
          <a:endParaRPr lang="th-TH"/>
        </a:p>
      </dgm:t>
    </dgm:pt>
    <dgm:pt modelId="{81585FEC-48A5-4930-AB63-97FFBC64CE05}" type="pres">
      <dgm:prSet presAssocID="{FB8E0CCF-C398-4218-A710-DF90BC7D0386}" presName="parentLin" presStyleCnt="0"/>
      <dgm:spPr/>
      <dgm:t>
        <a:bodyPr/>
        <a:lstStyle/>
        <a:p>
          <a:endParaRPr lang="th-TH"/>
        </a:p>
      </dgm:t>
    </dgm:pt>
    <dgm:pt modelId="{3631F451-E3A7-4871-B3DC-C46BF1F1C98C}" type="pres">
      <dgm:prSet presAssocID="{FB8E0CCF-C398-4218-A710-DF90BC7D0386}" presName="parentLeftMargin" presStyleLbl="node1" presStyleIdx="4" presStyleCnt="7"/>
      <dgm:spPr/>
      <dgm:t>
        <a:bodyPr/>
        <a:lstStyle/>
        <a:p>
          <a:endParaRPr lang="th-TH"/>
        </a:p>
      </dgm:t>
    </dgm:pt>
    <dgm:pt modelId="{8E4528BC-6909-4348-9681-10B2AB295E22}" type="pres">
      <dgm:prSet presAssocID="{FB8E0CCF-C398-4218-A710-DF90BC7D0386}" presName="parentText" presStyleLbl="node1" presStyleIdx="5" presStyleCnt="7" custScaleX="13221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84AC615-8C11-40B3-9B7C-228B1792CF46}" type="pres">
      <dgm:prSet presAssocID="{FB8E0CCF-C398-4218-A710-DF90BC7D0386}" presName="negativeSpace" presStyleCnt="0"/>
      <dgm:spPr/>
      <dgm:t>
        <a:bodyPr/>
        <a:lstStyle/>
        <a:p>
          <a:endParaRPr lang="th-TH"/>
        </a:p>
      </dgm:t>
    </dgm:pt>
    <dgm:pt modelId="{BB389637-C5CA-4D93-9BB2-E8A43100B545}" type="pres">
      <dgm:prSet presAssocID="{FB8E0CCF-C398-4218-A710-DF90BC7D0386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369B7E2-0917-4548-844A-211FBBB26E24}" type="pres">
      <dgm:prSet presAssocID="{31ED8486-68AC-4667-8AAE-E75279D1041A}" presName="spaceBetweenRectangles" presStyleCnt="0"/>
      <dgm:spPr/>
      <dgm:t>
        <a:bodyPr/>
        <a:lstStyle/>
        <a:p>
          <a:endParaRPr lang="th-TH"/>
        </a:p>
      </dgm:t>
    </dgm:pt>
    <dgm:pt modelId="{2BC903F4-AD99-4042-AD18-447F2F39D94B}" type="pres">
      <dgm:prSet presAssocID="{3AE27E02-A705-40EA-8340-FA07CD72A667}" presName="parentLin" presStyleCnt="0"/>
      <dgm:spPr/>
      <dgm:t>
        <a:bodyPr/>
        <a:lstStyle/>
        <a:p>
          <a:endParaRPr lang="th-TH"/>
        </a:p>
      </dgm:t>
    </dgm:pt>
    <dgm:pt modelId="{5694FDD1-0009-4A2E-88F1-DFA102582846}" type="pres">
      <dgm:prSet presAssocID="{3AE27E02-A705-40EA-8340-FA07CD72A667}" presName="parentLeftMargin" presStyleLbl="node1" presStyleIdx="5" presStyleCnt="7"/>
      <dgm:spPr/>
      <dgm:t>
        <a:bodyPr/>
        <a:lstStyle/>
        <a:p>
          <a:endParaRPr lang="th-TH"/>
        </a:p>
      </dgm:t>
    </dgm:pt>
    <dgm:pt modelId="{8E17D223-028C-4CCC-A6AB-E3750907A68A}" type="pres">
      <dgm:prSet presAssocID="{3AE27E02-A705-40EA-8340-FA07CD72A667}" presName="parentText" presStyleLbl="node1" presStyleIdx="6" presStyleCnt="7" custScaleX="131819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5AEADA8-FF8B-45DB-A16C-09113D0C95B1}" type="pres">
      <dgm:prSet presAssocID="{3AE27E02-A705-40EA-8340-FA07CD72A667}" presName="negativeSpace" presStyleCnt="0"/>
      <dgm:spPr/>
      <dgm:t>
        <a:bodyPr/>
        <a:lstStyle/>
        <a:p>
          <a:endParaRPr lang="th-TH"/>
        </a:p>
      </dgm:t>
    </dgm:pt>
    <dgm:pt modelId="{16C4F723-A1AF-4474-85B6-A70F57235799}" type="pres">
      <dgm:prSet presAssocID="{3AE27E02-A705-40EA-8340-FA07CD72A667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2F4064C-6E5A-420C-BD6A-B1363B1993E4}" type="presOf" srcId="{FB8E0CCF-C398-4218-A710-DF90BC7D0386}" destId="{3631F451-E3A7-4871-B3DC-C46BF1F1C98C}" srcOrd="0" destOrd="0" presId="urn:microsoft.com/office/officeart/2005/8/layout/list1"/>
    <dgm:cxn modelId="{042EB23A-5764-4DA5-9F49-F8CE26CA61AE}" type="presOf" srcId="{FB8E0CCF-C398-4218-A710-DF90BC7D0386}" destId="{8E4528BC-6909-4348-9681-10B2AB295E22}" srcOrd="1" destOrd="0" presId="urn:microsoft.com/office/officeart/2005/8/layout/list1"/>
    <dgm:cxn modelId="{7657C013-1A55-406B-9062-9A3E3269F25D}" srcId="{08A708D5-C4C2-4227-8799-A83FC9455CE8}" destId="{2B0F551E-3642-4A41-87F1-53B35D8F5150}" srcOrd="3" destOrd="0" parTransId="{AAB82D62-1838-4C56-9AF0-F4B5117740E8}" sibTransId="{AC495AAA-DDC0-4BF1-BD61-221762656E26}"/>
    <dgm:cxn modelId="{FB49B2FC-0F85-45D1-8EC2-67A565D1B75F}" type="presOf" srcId="{41301160-45AA-4865-B11D-6F1EE18F4E55}" destId="{0EDBF644-9196-4A84-B1C1-144C263898E6}" srcOrd="0" destOrd="0" presId="urn:microsoft.com/office/officeart/2005/8/layout/list1"/>
    <dgm:cxn modelId="{C47F4637-9E41-40A7-B242-A1039CD6BCDE}" type="presOf" srcId="{08A708D5-C4C2-4227-8799-A83FC9455CE8}" destId="{A978E904-C2C5-4FD6-BBDC-A39D6E652F75}" srcOrd="0" destOrd="0" presId="urn:microsoft.com/office/officeart/2005/8/layout/list1"/>
    <dgm:cxn modelId="{7DCD2E75-716A-42AA-A983-06BD091C43AB}" type="presOf" srcId="{DA067703-DF58-4872-A3E3-54660E6FB811}" destId="{1741FB85-233C-4FA4-BF28-6BCBE0C67DE7}" srcOrd="1" destOrd="0" presId="urn:microsoft.com/office/officeart/2005/8/layout/list1"/>
    <dgm:cxn modelId="{C2C62D9E-2518-472D-971D-7AE1F208FD9F}" type="presOf" srcId="{3AE27E02-A705-40EA-8340-FA07CD72A667}" destId="{8E17D223-028C-4CCC-A6AB-E3750907A68A}" srcOrd="1" destOrd="0" presId="urn:microsoft.com/office/officeart/2005/8/layout/list1"/>
    <dgm:cxn modelId="{6638F614-7F83-42D3-99ED-C07547942F56}" srcId="{08A708D5-C4C2-4227-8799-A83FC9455CE8}" destId="{03D6303C-9A93-4C79-A21B-D665A461E353}" srcOrd="2" destOrd="0" parTransId="{4EF2D631-BE8F-4247-9F7D-FC2D8DC1236A}" sibTransId="{C1270541-14E8-4630-8A73-086C5471CBC9}"/>
    <dgm:cxn modelId="{C2680020-D7A1-4E6F-873F-D645FE63CDA9}" type="presOf" srcId="{2B0F551E-3642-4A41-87F1-53B35D8F5150}" destId="{33393C82-5433-419C-A486-B7040BBE311B}" srcOrd="1" destOrd="0" presId="urn:microsoft.com/office/officeart/2005/8/layout/list1"/>
    <dgm:cxn modelId="{6BB98E38-254F-48B9-97CB-5DC9D7E10E67}" type="presOf" srcId="{2B0F551E-3642-4A41-87F1-53B35D8F5150}" destId="{1E84B192-BAA4-4DC0-9945-63DB04F9765E}" srcOrd="0" destOrd="0" presId="urn:microsoft.com/office/officeart/2005/8/layout/list1"/>
    <dgm:cxn modelId="{60A37797-F17D-4336-B65E-D24213768B91}" type="presOf" srcId="{41301160-45AA-4865-B11D-6F1EE18F4E55}" destId="{27B073CE-C852-4586-8C74-D528783475D9}" srcOrd="1" destOrd="0" presId="urn:microsoft.com/office/officeart/2005/8/layout/list1"/>
    <dgm:cxn modelId="{302C3D0C-24BA-44DB-954E-55666EE12B0F}" srcId="{08A708D5-C4C2-4227-8799-A83FC9455CE8}" destId="{DA067703-DF58-4872-A3E3-54660E6FB811}" srcOrd="4" destOrd="0" parTransId="{B68A2BFD-2F95-40E3-B70E-372E677D0186}" sibTransId="{1A1DB535-1F2E-43A6-91E9-6354370293CF}"/>
    <dgm:cxn modelId="{6F9B149D-A5EB-4E64-89FB-96A12B3E301A}" type="presOf" srcId="{03D6303C-9A93-4C79-A21B-D665A461E353}" destId="{39CFE08F-73F2-46FD-8C1D-D9F65491AABE}" srcOrd="1" destOrd="0" presId="urn:microsoft.com/office/officeart/2005/8/layout/list1"/>
    <dgm:cxn modelId="{7E9545C0-8E61-4976-86E2-26AFD5787B04}" srcId="{08A708D5-C4C2-4227-8799-A83FC9455CE8}" destId="{41301160-45AA-4865-B11D-6F1EE18F4E55}" srcOrd="0" destOrd="0" parTransId="{FD04495D-95DF-43B7-ACE1-59839B3AB42D}" sibTransId="{F304F72C-7A26-46B6-B899-FCF28718344F}"/>
    <dgm:cxn modelId="{38782200-05BE-42BC-989E-CE2BED504A43}" type="presOf" srcId="{03D6303C-9A93-4C79-A21B-D665A461E353}" destId="{A2F6FE98-491B-4FAC-AE11-DF3D39169FBB}" srcOrd="0" destOrd="0" presId="urn:microsoft.com/office/officeart/2005/8/layout/list1"/>
    <dgm:cxn modelId="{301C5E39-A580-4C06-BDA3-ADB884C67836}" type="presOf" srcId="{86977C5E-2B28-4214-A4F5-CA9FE0810595}" destId="{65712D23-3C54-4AA2-9F10-0E103D37F791}" srcOrd="1" destOrd="0" presId="urn:microsoft.com/office/officeart/2005/8/layout/list1"/>
    <dgm:cxn modelId="{1295F159-E98B-411B-A65E-E2B5FBA64D50}" srcId="{08A708D5-C4C2-4227-8799-A83FC9455CE8}" destId="{86977C5E-2B28-4214-A4F5-CA9FE0810595}" srcOrd="1" destOrd="0" parTransId="{680C4B42-8BEC-4C11-8B93-91561659CD1D}" sibTransId="{F3D3BFF9-AD42-4A85-95CF-659D5CD970E3}"/>
    <dgm:cxn modelId="{B286C1CF-2651-4A3E-9A75-79F830513EF3}" type="presOf" srcId="{86977C5E-2B28-4214-A4F5-CA9FE0810595}" destId="{70300B43-5B38-4E76-9B6F-1DB46D800A2A}" srcOrd="0" destOrd="0" presId="urn:microsoft.com/office/officeart/2005/8/layout/list1"/>
    <dgm:cxn modelId="{13A5ED11-F17B-4521-BA46-11509289C079}" srcId="{08A708D5-C4C2-4227-8799-A83FC9455CE8}" destId="{3AE27E02-A705-40EA-8340-FA07CD72A667}" srcOrd="6" destOrd="0" parTransId="{D6579EE5-6B0D-448C-BEFF-B4DF2F4F0DA6}" sibTransId="{8223CA48-B9C1-4CA3-A4F3-14B856130A3C}"/>
    <dgm:cxn modelId="{20F5C7F5-E2C0-4E77-ABEC-7E0F38014486}" type="presOf" srcId="{DA067703-DF58-4872-A3E3-54660E6FB811}" destId="{9C83E77D-66B4-40CA-AB2D-9692A0DE70D1}" srcOrd="0" destOrd="0" presId="urn:microsoft.com/office/officeart/2005/8/layout/list1"/>
    <dgm:cxn modelId="{C0306CD3-3468-4809-A368-F678C0A63313}" srcId="{08A708D5-C4C2-4227-8799-A83FC9455CE8}" destId="{FB8E0CCF-C398-4218-A710-DF90BC7D0386}" srcOrd="5" destOrd="0" parTransId="{99480F1F-CF3B-4482-AB4D-DEC329A77211}" sibTransId="{31ED8486-68AC-4667-8AAE-E75279D1041A}"/>
    <dgm:cxn modelId="{27B9445B-3D82-4752-A03C-81495884063F}" type="presOf" srcId="{3AE27E02-A705-40EA-8340-FA07CD72A667}" destId="{5694FDD1-0009-4A2E-88F1-DFA102582846}" srcOrd="0" destOrd="0" presId="urn:microsoft.com/office/officeart/2005/8/layout/list1"/>
    <dgm:cxn modelId="{14630E6D-3D04-4DC7-B3BB-8CBCA24651A5}" type="presParOf" srcId="{A978E904-C2C5-4FD6-BBDC-A39D6E652F75}" destId="{293B6D2C-2CB5-4AAC-9190-9932B58DB77E}" srcOrd="0" destOrd="0" presId="urn:microsoft.com/office/officeart/2005/8/layout/list1"/>
    <dgm:cxn modelId="{41BCF994-5504-42C6-A08D-4945DEDBA2C3}" type="presParOf" srcId="{293B6D2C-2CB5-4AAC-9190-9932B58DB77E}" destId="{0EDBF644-9196-4A84-B1C1-144C263898E6}" srcOrd="0" destOrd="0" presId="urn:microsoft.com/office/officeart/2005/8/layout/list1"/>
    <dgm:cxn modelId="{01958520-B6B8-45F8-A8B2-8BC4957AD826}" type="presParOf" srcId="{293B6D2C-2CB5-4AAC-9190-9932B58DB77E}" destId="{27B073CE-C852-4586-8C74-D528783475D9}" srcOrd="1" destOrd="0" presId="urn:microsoft.com/office/officeart/2005/8/layout/list1"/>
    <dgm:cxn modelId="{52536051-5FE7-458E-A910-727A193C04F0}" type="presParOf" srcId="{A978E904-C2C5-4FD6-BBDC-A39D6E652F75}" destId="{36E26EE2-5618-4445-84D6-BA538AC1AC3E}" srcOrd="1" destOrd="0" presId="urn:microsoft.com/office/officeart/2005/8/layout/list1"/>
    <dgm:cxn modelId="{002C73CF-9FFC-4FF3-919C-CD281FB8BA62}" type="presParOf" srcId="{A978E904-C2C5-4FD6-BBDC-A39D6E652F75}" destId="{EEEB1395-0F9B-42DE-9618-30E72C74102C}" srcOrd="2" destOrd="0" presId="urn:microsoft.com/office/officeart/2005/8/layout/list1"/>
    <dgm:cxn modelId="{8F52C322-8165-484B-B71A-91220D3066A5}" type="presParOf" srcId="{A978E904-C2C5-4FD6-BBDC-A39D6E652F75}" destId="{6EA60F38-DD5B-49B6-B66D-F2A2A059D001}" srcOrd="3" destOrd="0" presId="urn:microsoft.com/office/officeart/2005/8/layout/list1"/>
    <dgm:cxn modelId="{6E9B16E9-DEF7-4A79-9763-DFC9D30A8E84}" type="presParOf" srcId="{A978E904-C2C5-4FD6-BBDC-A39D6E652F75}" destId="{ECC7F158-DA31-468E-A95B-25C4DC89B3F7}" srcOrd="4" destOrd="0" presId="urn:microsoft.com/office/officeart/2005/8/layout/list1"/>
    <dgm:cxn modelId="{E8A9499C-7A0B-4A18-AD71-BE9B8610D7A9}" type="presParOf" srcId="{ECC7F158-DA31-468E-A95B-25C4DC89B3F7}" destId="{70300B43-5B38-4E76-9B6F-1DB46D800A2A}" srcOrd="0" destOrd="0" presId="urn:microsoft.com/office/officeart/2005/8/layout/list1"/>
    <dgm:cxn modelId="{7602EE32-9E61-4978-A8F2-AA0995165D68}" type="presParOf" srcId="{ECC7F158-DA31-468E-A95B-25C4DC89B3F7}" destId="{65712D23-3C54-4AA2-9F10-0E103D37F791}" srcOrd="1" destOrd="0" presId="urn:microsoft.com/office/officeart/2005/8/layout/list1"/>
    <dgm:cxn modelId="{662A0B5C-6C74-4045-9AEA-AB853C088033}" type="presParOf" srcId="{A978E904-C2C5-4FD6-BBDC-A39D6E652F75}" destId="{64F3DFAC-78ED-4C30-A5DF-F829B3FFDFC1}" srcOrd="5" destOrd="0" presId="urn:microsoft.com/office/officeart/2005/8/layout/list1"/>
    <dgm:cxn modelId="{86FE9AA9-9F7D-4623-8002-3C21135CB1C2}" type="presParOf" srcId="{A978E904-C2C5-4FD6-BBDC-A39D6E652F75}" destId="{2C46C773-3838-421A-8D67-EB56C4920D48}" srcOrd="6" destOrd="0" presId="urn:microsoft.com/office/officeart/2005/8/layout/list1"/>
    <dgm:cxn modelId="{E6962E07-2759-469D-9D81-492B22AD118A}" type="presParOf" srcId="{A978E904-C2C5-4FD6-BBDC-A39D6E652F75}" destId="{A493C6E0-C95C-4BBE-92FD-F2681E651FB2}" srcOrd="7" destOrd="0" presId="urn:microsoft.com/office/officeart/2005/8/layout/list1"/>
    <dgm:cxn modelId="{1169D1D2-2971-46FE-A8A5-AB31EE947370}" type="presParOf" srcId="{A978E904-C2C5-4FD6-BBDC-A39D6E652F75}" destId="{3E2808D0-75D9-4FE3-AB4E-D9C9BBF5C71E}" srcOrd="8" destOrd="0" presId="urn:microsoft.com/office/officeart/2005/8/layout/list1"/>
    <dgm:cxn modelId="{7DDCAB9B-0A05-43E5-A22D-4FDD0AEB9086}" type="presParOf" srcId="{3E2808D0-75D9-4FE3-AB4E-D9C9BBF5C71E}" destId="{A2F6FE98-491B-4FAC-AE11-DF3D39169FBB}" srcOrd="0" destOrd="0" presId="urn:microsoft.com/office/officeart/2005/8/layout/list1"/>
    <dgm:cxn modelId="{B792CB97-6E06-4EBB-B6A0-1B5B670B144F}" type="presParOf" srcId="{3E2808D0-75D9-4FE3-AB4E-D9C9BBF5C71E}" destId="{39CFE08F-73F2-46FD-8C1D-D9F65491AABE}" srcOrd="1" destOrd="0" presId="urn:microsoft.com/office/officeart/2005/8/layout/list1"/>
    <dgm:cxn modelId="{16BC58FF-5C82-44A6-BFB3-BEF17F87488D}" type="presParOf" srcId="{A978E904-C2C5-4FD6-BBDC-A39D6E652F75}" destId="{AD90622A-F7A9-4D7C-8476-551FF1F51F7C}" srcOrd="9" destOrd="0" presId="urn:microsoft.com/office/officeart/2005/8/layout/list1"/>
    <dgm:cxn modelId="{BE225E50-8CEB-4473-87EA-C36041AB5AC8}" type="presParOf" srcId="{A978E904-C2C5-4FD6-BBDC-A39D6E652F75}" destId="{C399B7B5-6E00-4A70-BD94-843F5A2C59A3}" srcOrd="10" destOrd="0" presId="urn:microsoft.com/office/officeart/2005/8/layout/list1"/>
    <dgm:cxn modelId="{29DA71CF-84FF-4019-BCAC-3B1885F6B113}" type="presParOf" srcId="{A978E904-C2C5-4FD6-BBDC-A39D6E652F75}" destId="{1628B07F-3993-43E7-ADCF-AD72D21A52C3}" srcOrd="11" destOrd="0" presId="urn:microsoft.com/office/officeart/2005/8/layout/list1"/>
    <dgm:cxn modelId="{D6F6EA0C-A631-4212-BD2F-FA7D2EC1E578}" type="presParOf" srcId="{A978E904-C2C5-4FD6-BBDC-A39D6E652F75}" destId="{5280AEA4-0451-40C6-8F63-0D850258FF5C}" srcOrd="12" destOrd="0" presId="urn:microsoft.com/office/officeart/2005/8/layout/list1"/>
    <dgm:cxn modelId="{114D99C9-6046-427A-84A8-72DEB462B33F}" type="presParOf" srcId="{5280AEA4-0451-40C6-8F63-0D850258FF5C}" destId="{1E84B192-BAA4-4DC0-9945-63DB04F9765E}" srcOrd="0" destOrd="0" presId="urn:microsoft.com/office/officeart/2005/8/layout/list1"/>
    <dgm:cxn modelId="{87FCED2E-482C-4D24-A332-E56B197C6485}" type="presParOf" srcId="{5280AEA4-0451-40C6-8F63-0D850258FF5C}" destId="{33393C82-5433-419C-A486-B7040BBE311B}" srcOrd="1" destOrd="0" presId="urn:microsoft.com/office/officeart/2005/8/layout/list1"/>
    <dgm:cxn modelId="{C714FC00-04D9-4A45-A7D9-0AF29ABEF77E}" type="presParOf" srcId="{A978E904-C2C5-4FD6-BBDC-A39D6E652F75}" destId="{35719F20-B0DF-4821-AFD7-BF909EFEAA1C}" srcOrd="13" destOrd="0" presId="urn:microsoft.com/office/officeart/2005/8/layout/list1"/>
    <dgm:cxn modelId="{BEDCDBE6-C885-438D-8893-2179B4D4E463}" type="presParOf" srcId="{A978E904-C2C5-4FD6-BBDC-A39D6E652F75}" destId="{51283291-381D-4770-A8F2-A0B3C77A32F1}" srcOrd="14" destOrd="0" presId="urn:microsoft.com/office/officeart/2005/8/layout/list1"/>
    <dgm:cxn modelId="{6646405B-02F4-4B78-83D9-6532D7B40FDE}" type="presParOf" srcId="{A978E904-C2C5-4FD6-BBDC-A39D6E652F75}" destId="{9A6B539C-D46B-4516-B3E2-AF2108CD3CFD}" srcOrd="15" destOrd="0" presId="urn:microsoft.com/office/officeart/2005/8/layout/list1"/>
    <dgm:cxn modelId="{A822D7DF-CED9-40A8-B2B7-3903C2DB1B55}" type="presParOf" srcId="{A978E904-C2C5-4FD6-BBDC-A39D6E652F75}" destId="{D2708494-CDF0-484F-B95F-37452E8A4F77}" srcOrd="16" destOrd="0" presId="urn:microsoft.com/office/officeart/2005/8/layout/list1"/>
    <dgm:cxn modelId="{B994C286-F661-45B3-86E8-C404BF9BE014}" type="presParOf" srcId="{D2708494-CDF0-484F-B95F-37452E8A4F77}" destId="{9C83E77D-66B4-40CA-AB2D-9692A0DE70D1}" srcOrd="0" destOrd="0" presId="urn:microsoft.com/office/officeart/2005/8/layout/list1"/>
    <dgm:cxn modelId="{7D79F361-844D-4700-8850-61DBC12A7727}" type="presParOf" srcId="{D2708494-CDF0-484F-B95F-37452E8A4F77}" destId="{1741FB85-233C-4FA4-BF28-6BCBE0C67DE7}" srcOrd="1" destOrd="0" presId="urn:microsoft.com/office/officeart/2005/8/layout/list1"/>
    <dgm:cxn modelId="{FC31CB73-A605-4AF1-9200-3C2F2082C7F1}" type="presParOf" srcId="{A978E904-C2C5-4FD6-BBDC-A39D6E652F75}" destId="{84936F1A-2378-4993-8B3A-7A94C6B5E0CF}" srcOrd="17" destOrd="0" presId="urn:microsoft.com/office/officeart/2005/8/layout/list1"/>
    <dgm:cxn modelId="{BFF9F7CC-2D94-4DF2-A246-2AE8DF661F6B}" type="presParOf" srcId="{A978E904-C2C5-4FD6-BBDC-A39D6E652F75}" destId="{88F7558E-38AC-4ABF-B4EC-17979D3209F8}" srcOrd="18" destOrd="0" presId="urn:microsoft.com/office/officeart/2005/8/layout/list1"/>
    <dgm:cxn modelId="{525256DE-7A49-4FED-B87C-A53DD953E340}" type="presParOf" srcId="{A978E904-C2C5-4FD6-BBDC-A39D6E652F75}" destId="{5C7EFAF7-A601-42A4-9DC8-E21B58587C20}" srcOrd="19" destOrd="0" presId="urn:microsoft.com/office/officeart/2005/8/layout/list1"/>
    <dgm:cxn modelId="{A7297682-CD21-497A-B1C3-0F225598EDB2}" type="presParOf" srcId="{A978E904-C2C5-4FD6-BBDC-A39D6E652F75}" destId="{81585FEC-48A5-4930-AB63-97FFBC64CE05}" srcOrd="20" destOrd="0" presId="urn:microsoft.com/office/officeart/2005/8/layout/list1"/>
    <dgm:cxn modelId="{9FB9AEF3-CEA8-4366-8C20-68EFAA247FC7}" type="presParOf" srcId="{81585FEC-48A5-4930-AB63-97FFBC64CE05}" destId="{3631F451-E3A7-4871-B3DC-C46BF1F1C98C}" srcOrd="0" destOrd="0" presId="urn:microsoft.com/office/officeart/2005/8/layout/list1"/>
    <dgm:cxn modelId="{F2CBBA0B-8536-4BC7-86AE-E2055CB3CD4A}" type="presParOf" srcId="{81585FEC-48A5-4930-AB63-97FFBC64CE05}" destId="{8E4528BC-6909-4348-9681-10B2AB295E22}" srcOrd="1" destOrd="0" presId="urn:microsoft.com/office/officeart/2005/8/layout/list1"/>
    <dgm:cxn modelId="{89621EF2-34E6-48CF-A43F-252D8EA23B4F}" type="presParOf" srcId="{A978E904-C2C5-4FD6-BBDC-A39D6E652F75}" destId="{D84AC615-8C11-40B3-9B7C-228B1792CF46}" srcOrd="21" destOrd="0" presId="urn:microsoft.com/office/officeart/2005/8/layout/list1"/>
    <dgm:cxn modelId="{9BC933ED-6222-4224-B02E-BC654BBF673E}" type="presParOf" srcId="{A978E904-C2C5-4FD6-BBDC-A39D6E652F75}" destId="{BB389637-C5CA-4D93-9BB2-E8A43100B545}" srcOrd="22" destOrd="0" presId="urn:microsoft.com/office/officeart/2005/8/layout/list1"/>
    <dgm:cxn modelId="{AFCE1C8C-A1A1-421E-AF62-2589035273EB}" type="presParOf" srcId="{A978E904-C2C5-4FD6-BBDC-A39D6E652F75}" destId="{2369B7E2-0917-4548-844A-211FBBB26E24}" srcOrd="23" destOrd="0" presId="urn:microsoft.com/office/officeart/2005/8/layout/list1"/>
    <dgm:cxn modelId="{BE6F9484-E02D-4D21-A2C0-9A9CCCCB1C6B}" type="presParOf" srcId="{A978E904-C2C5-4FD6-BBDC-A39D6E652F75}" destId="{2BC903F4-AD99-4042-AD18-447F2F39D94B}" srcOrd="24" destOrd="0" presId="urn:microsoft.com/office/officeart/2005/8/layout/list1"/>
    <dgm:cxn modelId="{8384D85A-2736-4928-89BE-5E0EB5CB3025}" type="presParOf" srcId="{2BC903F4-AD99-4042-AD18-447F2F39D94B}" destId="{5694FDD1-0009-4A2E-88F1-DFA102582846}" srcOrd="0" destOrd="0" presId="urn:microsoft.com/office/officeart/2005/8/layout/list1"/>
    <dgm:cxn modelId="{13691EF3-805C-49C2-88A9-BBE6119830E9}" type="presParOf" srcId="{2BC903F4-AD99-4042-AD18-447F2F39D94B}" destId="{8E17D223-028C-4CCC-A6AB-E3750907A68A}" srcOrd="1" destOrd="0" presId="urn:microsoft.com/office/officeart/2005/8/layout/list1"/>
    <dgm:cxn modelId="{9DA75311-FD8F-4698-B1D0-D8053C1D6BE5}" type="presParOf" srcId="{A978E904-C2C5-4FD6-BBDC-A39D6E652F75}" destId="{E5AEADA8-FF8B-45DB-A16C-09113D0C95B1}" srcOrd="25" destOrd="0" presId="urn:microsoft.com/office/officeart/2005/8/layout/list1"/>
    <dgm:cxn modelId="{B8D65A80-4EB4-4CEA-B88B-CD0E4B9358AC}" type="presParOf" srcId="{A978E904-C2C5-4FD6-BBDC-A39D6E652F75}" destId="{16C4F723-A1AF-4474-85B6-A70F57235799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49F2A70-CEFC-427E-888A-C5D946E1CDA9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83260C66-0BBA-4F0A-BBF0-7CC13951F279}" type="pres">
      <dgm:prSet presAssocID="{049F2A70-CEFC-427E-888A-C5D946E1CD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</dgm:ptLst>
  <dgm:cxnLst>
    <dgm:cxn modelId="{33A15D45-9704-404A-868F-8190514A51F4}" type="presOf" srcId="{049F2A70-CEFC-427E-888A-C5D946E1CDA9}" destId="{83260C66-0BBA-4F0A-BBF0-7CC13951F279}" srcOrd="0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00607-C876-4197-8F42-D6468307258A}">
      <dsp:nvSpPr>
        <dsp:cNvPr id="0" name=""/>
        <dsp:cNvSpPr/>
      </dsp:nvSpPr>
      <dsp:spPr>
        <a:xfrm>
          <a:off x="0" y="139877"/>
          <a:ext cx="8715436" cy="572996"/>
        </a:xfrm>
        <a:prstGeom prst="rect">
          <a:avLst/>
        </a:prstGeom>
        <a:gradFill rotWithShape="1">
          <a:gsLst>
            <a:gs pos="0">
              <a:schemeClr val="accent6">
                <a:tint val="96000"/>
                <a:satMod val="120000"/>
                <a:lumMod val="120000"/>
              </a:schemeClr>
            </a:gs>
            <a:gs pos="100000">
              <a:schemeClr val="accent6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6">
              <a:shade val="25000"/>
              <a:satMod val="18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latin typeface="Angsana New" pitchFamily="18" charset="-34"/>
              <a:cs typeface="Angsana New" pitchFamily="18" charset="-34"/>
            </a:rPr>
            <a:t>ให้ดำเนินการดังต่อไปนี้ให้แล้วเสร็จก่อนหรือระหว่างการสร้างความสัมพันธ์ทางธุรกิจกับลูกค้า</a:t>
          </a:r>
          <a:endParaRPr lang="th-TH" sz="25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0" y="139877"/>
        <a:ext cx="8715436" cy="572996"/>
      </dsp:txXfrm>
    </dsp:sp>
    <dsp:sp modelId="{4E3DDE40-B794-424F-9FAE-A53C28CF481B}">
      <dsp:nvSpPr>
        <dsp:cNvPr id="0" name=""/>
        <dsp:cNvSpPr/>
      </dsp:nvSpPr>
      <dsp:spPr>
        <a:xfrm>
          <a:off x="0" y="689967"/>
          <a:ext cx="2375892" cy="38145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thaiDi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rPr>
            <a:t>1.</a:t>
          </a:r>
          <a:r>
            <a:rPr lang="th-TH" sz="3200" b="1" u="sng" kern="12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rPr>
            <a:t>ระบุตัวตนของลูกค้า</a:t>
          </a:r>
          <a:r>
            <a:rPr lang="th-TH" sz="2800" b="1" u="none" kern="12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rPr>
            <a:t>  </a:t>
          </a:r>
          <a:r>
            <a:rPr lang="th-TH" sz="2400" b="1" u="none" kern="1200" dirty="0" smtClean="0">
              <a:latin typeface="Angsana New" pitchFamily="18" charset="-34"/>
              <a:cs typeface="Angsana New" pitchFamily="18" charset="-34"/>
            </a:rPr>
            <a:t>และพิสูจน์ทราบตัวตนของลูกค้าโดยใช้เอกสาร ข้อมูล หรือข่าวสารจากแหล่งข้อมูลสาธารณะที่น่าเชื่อถือ นอกจากการขอข้อมูลจากลูกค้าก็ได้</a:t>
          </a:r>
          <a:endParaRPr lang="th-TH" sz="3200" b="1" u="sng" kern="1200" dirty="0">
            <a:latin typeface="Angsana New" pitchFamily="18" charset="-34"/>
            <a:cs typeface="Angsana New" pitchFamily="18" charset="-34"/>
          </a:endParaRPr>
        </a:p>
      </dsp:txBody>
      <dsp:txXfrm>
        <a:off x="0" y="689967"/>
        <a:ext cx="2375892" cy="3814566"/>
      </dsp:txXfrm>
    </dsp:sp>
    <dsp:sp modelId="{7A5C3AF1-D8A3-4B97-8A0F-B7E93CC87B6A}">
      <dsp:nvSpPr>
        <dsp:cNvPr id="0" name=""/>
        <dsp:cNvSpPr/>
      </dsp:nvSpPr>
      <dsp:spPr>
        <a:xfrm>
          <a:off x="2413507" y="623985"/>
          <a:ext cx="2428319" cy="38255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thaiDi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u="sng" kern="12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rPr>
            <a:t>2. ระบุผู้ได้รับผลประโยชน์ที่แท้จริง</a:t>
          </a:r>
          <a:r>
            <a:rPr lang="th-TH" sz="2800" b="1" kern="1200" dirty="0" smtClean="0">
              <a:latin typeface="Angsana New" pitchFamily="18" charset="-34"/>
              <a:cs typeface="Angsana New" pitchFamily="18" charset="-34"/>
            </a:rPr>
            <a:t>  </a:t>
          </a:r>
          <a:r>
            <a:rPr lang="th-TH" sz="2400" b="1" kern="1200" dirty="0" smtClean="0">
              <a:latin typeface="Angsana New" pitchFamily="18" charset="-34"/>
              <a:cs typeface="Angsana New" pitchFamily="18" charset="-34"/>
            </a:rPr>
            <a:t>และใช้มาตรการที่เหมาะสมในการพิสูจน์ทราบผู้ใดได้รับผลประโยชน์ที่แท้จริง</a:t>
          </a:r>
          <a:endParaRPr lang="th-TH" sz="24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2413507" y="623985"/>
        <a:ext cx="2428319" cy="3825595"/>
      </dsp:txXfrm>
    </dsp:sp>
    <dsp:sp modelId="{B0288BE3-193D-49F7-A71E-9AE8A29BF0CD}">
      <dsp:nvSpPr>
        <dsp:cNvPr id="0" name=""/>
        <dsp:cNvSpPr/>
      </dsp:nvSpPr>
      <dsp:spPr>
        <a:xfrm>
          <a:off x="4772875" y="668231"/>
          <a:ext cx="3906626" cy="38359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thaiDi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u="sng" kern="12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rPr>
            <a:t>3. ตรวจสอบข้อมูลของลูกค้าและผู้ได้รับผลประโยชน์</a:t>
          </a:r>
          <a:r>
            <a:rPr lang="th-TH" sz="2400" b="1" kern="1200" dirty="0" smtClean="0">
              <a:latin typeface="Angsana New" pitchFamily="18" charset="-34"/>
              <a:cs typeface="Angsana New" pitchFamily="18" charset="-34"/>
            </a:rPr>
            <a:t>ที่แท้จริงของลูกค้ากับข้อมูลรายชื่อบุคคล คณะบุคคล นิติบุคคล หรือองค์การ ซึ่งมีมติของหรือประกาศภายใต้คณะมนตรีความมั่นคงแห่งสหประชาชาติกำหนดให้เป็นผู้ที่มีการกระทำอันเป็นการก่อการร้าย หรือเป็นบุคคลที่ถูกกำหนดตามกฎหมายว่าด้วยการป้องกั</a:t>
          </a:r>
          <a:r>
            <a:rPr lang="th-TH" sz="2400" kern="1200" dirty="0" smtClean="0">
              <a:latin typeface="Angsana New" pitchFamily="18" charset="-34"/>
              <a:cs typeface="Angsana New" pitchFamily="18" charset="-34"/>
            </a:rPr>
            <a:t>น</a:t>
          </a:r>
          <a:r>
            <a:rPr lang="th-TH" sz="2400" b="1" kern="1200" dirty="0" smtClean="0">
              <a:latin typeface="Angsana New" pitchFamily="18" charset="-34"/>
              <a:cs typeface="Angsana New" pitchFamily="18" charset="-34"/>
            </a:rPr>
            <a:t>และปราบปรามการสนับสนุนทางการเงินแก่การก่อการร้าย</a:t>
          </a:r>
          <a:endParaRPr lang="th-TH" sz="24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4772875" y="668231"/>
        <a:ext cx="3906626" cy="3835980"/>
      </dsp:txXfrm>
    </dsp:sp>
    <dsp:sp modelId="{99409E3E-E070-407A-9B67-09D1E15D995F}">
      <dsp:nvSpPr>
        <dsp:cNvPr id="0" name=""/>
        <dsp:cNvSpPr/>
      </dsp:nvSpPr>
      <dsp:spPr>
        <a:xfrm>
          <a:off x="0" y="4517934"/>
          <a:ext cx="8715436" cy="12551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18B06-B1F4-4529-9713-FE3572CDC9E1}">
      <dsp:nvSpPr>
        <dsp:cNvPr id="0" name=""/>
        <dsp:cNvSpPr/>
      </dsp:nvSpPr>
      <dsp:spPr>
        <a:xfrm>
          <a:off x="0" y="18569"/>
          <a:ext cx="8358246" cy="1237713"/>
        </a:xfrm>
        <a:prstGeom prst="roundRect">
          <a:avLst/>
        </a:prstGeom>
        <a:gradFill rotWithShape="1">
          <a:gsLst>
            <a:gs pos="0">
              <a:schemeClr val="accent4">
                <a:tint val="96000"/>
                <a:satMod val="120000"/>
                <a:lumMod val="120000"/>
              </a:schemeClr>
            </a:gs>
            <a:gs pos="100000">
              <a:schemeClr val="accent4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4">
              <a:shade val="25000"/>
              <a:satMod val="18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5.  </a:t>
          </a:r>
          <a:r>
            <a:rPr lang="th-TH" sz="3200" b="1" u="sng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หน้าที่ในการเก็บรักษารายละเอียดเกี่ยวกับลูกค้า</a:t>
          </a:r>
          <a:r>
            <a:rPr lang="th-TH" sz="32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    (มาตรา 22)</a:t>
          </a:r>
          <a:endParaRPr lang="th-TH" sz="32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60420" y="78989"/>
        <a:ext cx="8237406" cy="1116873"/>
      </dsp:txXfrm>
    </dsp:sp>
    <dsp:sp modelId="{6AA9AABF-DD36-42B3-8B64-87AA44B1FE35}">
      <dsp:nvSpPr>
        <dsp:cNvPr id="0" name=""/>
        <dsp:cNvSpPr/>
      </dsp:nvSpPr>
      <dsp:spPr>
        <a:xfrm>
          <a:off x="0" y="1256282"/>
          <a:ext cx="8358246" cy="170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374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1)  การแสดงตนตามมาตรา 20  ให้เก็บรักษาไว้เป็นเวลา 5 ปี นับแต่วันที่มีการปิดบัญชี หรือยุติความสัมพันธ์กับลูกค้า</a:t>
          </a:r>
          <a:endParaRPr lang="th-TH" sz="2400" b="1" kern="1200" dirty="0">
            <a:latin typeface="AngsanaUPC" pitchFamily="18" charset="-34"/>
            <a:cs typeface="AngsanaUPC" pitchFamily="18" charset="-34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2)  การทำธุรกรรมและบันทึกข้อเท็จจริงตามมาตรา 21  เป็นเวลา 5 ปี นับแต่ได้มีการทำธุรกรรม  หรือบันทึกข้อเท็จจริง</a:t>
          </a:r>
          <a:endParaRPr lang="th-TH" sz="2400" b="1" kern="1200" dirty="0">
            <a:latin typeface="AngsanaUPC" pitchFamily="18" charset="-34"/>
            <a:cs typeface="AngsanaUPC" pitchFamily="18" charset="-34"/>
          </a:endParaRPr>
        </a:p>
      </dsp:txBody>
      <dsp:txXfrm>
        <a:off x="0" y="1256282"/>
        <a:ext cx="8358246" cy="1700505"/>
      </dsp:txXfrm>
    </dsp:sp>
    <dsp:sp modelId="{C57FAFE0-3662-441B-B62C-1DF18ABE9296}">
      <dsp:nvSpPr>
        <dsp:cNvPr id="0" name=""/>
        <dsp:cNvSpPr/>
      </dsp:nvSpPr>
      <dsp:spPr>
        <a:xfrm>
          <a:off x="0" y="2956788"/>
          <a:ext cx="8358246" cy="1237713"/>
        </a:xfrm>
        <a:prstGeom prst="roundRect">
          <a:avLst/>
        </a:prstGeom>
        <a:gradFill rotWithShape="1">
          <a:gsLst>
            <a:gs pos="0">
              <a:schemeClr val="accent4">
                <a:tint val="96000"/>
                <a:satMod val="120000"/>
                <a:lumMod val="120000"/>
              </a:schemeClr>
            </a:gs>
            <a:gs pos="100000">
              <a:schemeClr val="accent4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4">
              <a:shade val="25000"/>
              <a:satMod val="18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หน้าที่ในการเก็บรักษารายละเอียดเกี่ยวกับการตรวจสอบเพื่อทราบข้อเท็จจริงเกี่ยวกับลูกค้า   (มาตรา  22/1)</a:t>
          </a:r>
          <a:endParaRPr lang="th-TH" sz="28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60420" y="3017208"/>
        <a:ext cx="8237406" cy="1116873"/>
      </dsp:txXfrm>
    </dsp:sp>
    <dsp:sp modelId="{1E656AFE-98D6-47E3-B79E-E2D0C7CB4219}">
      <dsp:nvSpPr>
        <dsp:cNvPr id="0" name=""/>
        <dsp:cNvSpPr/>
      </dsp:nvSpPr>
      <dsp:spPr>
        <a:xfrm>
          <a:off x="0" y="4194501"/>
          <a:ext cx="8358246" cy="930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374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ให้เก็บรักษาไว้เป็นเวลา 10 ปี นับแต่วันที่มีการปิดบัญชีหรือยุติความสัมพันธ์กับลูกค้า</a:t>
          </a:r>
          <a:endParaRPr lang="th-TH" sz="2400" b="1" kern="1200" dirty="0">
            <a:latin typeface="AngsanaUPC" pitchFamily="18" charset="-34"/>
            <a:cs typeface="AngsanaUPC" pitchFamily="18" charset="-34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กรณีจำเป็น เลขาธิการ </a:t>
          </a:r>
          <a:r>
            <a:rPr lang="th-TH" sz="2400" b="1" kern="1200" dirty="0" err="1" smtClean="0">
              <a:latin typeface="AngsanaUPC" pitchFamily="18" charset="-34"/>
              <a:cs typeface="AngsanaUPC" pitchFamily="18" charset="-34"/>
            </a:rPr>
            <a:t>ปปง.</a:t>
          </a: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 อาจมีหนังสือแจ้งให้เก็บรักษาเพิ่มอีก 5 ปี</a:t>
          </a:r>
          <a:endParaRPr lang="th-TH" sz="2400" b="1" kern="1200" dirty="0">
            <a:latin typeface="AngsanaUPC" pitchFamily="18" charset="-34"/>
            <a:cs typeface="AngsanaUPC" pitchFamily="18" charset="-34"/>
          </a:endParaRPr>
        </a:p>
      </dsp:txBody>
      <dsp:txXfrm>
        <a:off x="0" y="4194501"/>
        <a:ext cx="8358246" cy="93046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114E4-4372-44CD-8BF2-C323D4E40512}">
      <dsp:nvSpPr>
        <dsp:cNvPr id="0" name=""/>
        <dsp:cNvSpPr/>
      </dsp:nvSpPr>
      <dsp:spPr>
        <a:xfrm rot="5400000">
          <a:off x="538558" y="2028207"/>
          <a:ext cx="1600331" cy="266291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BA9CC3-0BA7-4781-B9B1-AE9E1E9ECF51}">
      <dsp:nvSpPr>
        <dsp:cNvPr id="0" name=""/>
        <dsp:cNvSpPr/>
      </dsp:nvSpPr>
      <dsp:spPr>
        <a:xfrm>
          <a:off x="271423" y="2823845"/>
          <a:ext cx="2404095" cy="2107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Cordia New" pitchFamily="34" charset="-34"/>
              <a:cs typeface="Cordia New" pitchFamily="34" charset="-34"/>
            </a:rPr>
            <a:t>เสนอรายละเอียดเกี่ยวกับวิทยากร หลักสูตรฝึกอบรม วิธีการฝึกอบรม ระยะเวลาของการฝึกอบรม วิธีการวัดผลและติดตามประเมินผล เพื่อขอความเห็นชอบ</a:t>
          </a:r>
        </a:p>
      </dsp:txBody>
      <dsp:txXfrm>
        <a:off x="271423" y="2823845"/>
        <a:ext cx="2404095" cy="2107330"/>
      </dsp:txXfrm>
    </dsp:sp>
    <dsp:sp modelId="{2B33E938-CC8D-4E41-B514-949DB4D3D808}">
      <dsp:nvSpPr>
        <dsp:cNvPr id="0" name=""/>
        <dsp:cNvSpPr/>
      </dsp:nvSpPr>
      <dsp:spPr>
        <a:xfrm>
          <a:off x="2221916" y="1832160"/>
          <a:ext cx="453602" cy="45360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EF6A56-64B0-4B60-BE0A-F9057BE08172}">
      <dsp:nvSpPr>
        <dsp:cNvPr id="0" name=""/>
        <dsp:cNvSpPr/>
      </dsp:nvSpPr>
      <dsp:spPr>
        <a:xfrm rot="5400000">
          <a:off x="3481641" y="882423"/>
          <a:ext cx="1600331" cy="266291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2E5DE5-ECF4-4C01-B16D-28C84713A875}">
      <dsp:nvSpPr>
        <dsp:cNvPr id="0" name=""/>
        <dsp:cNvSpPr/>
      </dsp:nvSpPr>
      <dsp:spPr>
        <a:xfrm>
          <a:off x="3199865" y="1682856"/>
          <a:ext cx="2544158" cy="2942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Cordia New" pitchFamily="34" charset="-34"/>
              <a:cs typeface="Cordia New" pitchFamily="34" charset="-34"/>
            </a:rPr>
            <a:t>วิทยากร อย่างน้อย 1 คน ต้องมีความรู้ความเชี่ยวชาญด้านเศรษฐศาสตร์ การเงิน การคลัง หรือกฎหมายในระดับไม่ต่ำกว่าปริญญาโท + มีความรู้ ความเชี่ยวชาญ ด้าน ปปง. + ประสบการณ์ไม่น้อยกว่า 5 ปี</a:t>
          </a:r>
          <a:endParaRPr lang="th-TH" sz="2200" b="1" kern="1200" dirty="0">
            <a:latin typeface="Cordia New" pitchFamily="34" charset="-34"/>
            <a:cs typeface="Cordia New" pitchFamily="34" charset="-34"/>
          </a:endParaRPr>
        </a:p>
      </dsp:txBody>
      <dsp:txXfrm>
        <a:off x="3199865" y="1682856"/>
        <a:ext cx="2544158" cy="2942360"/>
      </dsp:txXfrm>
    </dsp:sp>
    <dsp:sp modelId="{ED8C7E2B-C639-4512-948C-77AD41AE0C0B}">
      <dsp:nvSpPr>
        <dsp:cNvPr id="0" name=""/>
        <dsp:cNvSpPr/>
      </dsp:nvSpPr>
      <dsp:spPr>
        <a:xfrm>
          <a:off x="5164999" y="686376"/>
          <a:ext cx="453602" cy="45360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FC17E5-9294-4C26-AD3A-49BF2C6CBE77}">
      <dsp:nvSpPr>
        <dsp:cNvPr id="0" name=""/>
        <dsp:cNvSpPr/>
      </dsp:nvSpPr>
      <dsp:spPr>
        <a:xfrm rot="5400000">
          <a:off x="6424724" y="154154"/>
          <a:ext cx="1600331" cy="266291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8AB2E3-CCC9-43F0-97F2-841C86C72EC9}">
      <dsp:nvSpPr>
        <dsp:cNvPr id="0" name=""/>
        <dsp:cNvSpPr/>
      </dsp:nvSpPr>
      <dsp:spPr>
        <a:xfrm>
          <a:off x="6157589" y="949793"/>
          <a:ext cx="2404095" cy="2107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Cordia New" pitchFamily="34" charset="-34"/>
              <a:cs typeface="Cordia New" pitchFamily="34" charset="-34"/>
            </a:rPr>
            <a:t>หลักสูตรฝึกอบรมอย่างน้อยต้องประกอบด้วย กฎหมาย ปปง. , กฎหมาย ปกร. , มาตรฐานสากลฯ และ หมวดวิชาความรู้อื่นที่สำนักงานเห็นว่าจำเป็น</a:t>
          </a:r>
          <a:endParaRPr lang="th-TH" sz="2200" b="1" kern="1200" dirty="0">
            <a:latin typeface="Cordia New" pitchFamily="34" charset="-34"/>
            <a:cs typeface="Cordia New" pitchFamily="34" charset="-34"/>
          </a:endParaRPr>
        </a:p>
      </dsp:txBody>
      <dsp:txXfrm>
        <a:off x="6157589" y="949793"/>
        <a:ext cx="2404095" cy="210733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BDCD9-1DA4-4FC7-AC46-CE9CF54AB1B4}">
      <dsp:nvSpPr>
        <dsp:cNvPr id="0" name=""/>
        <dsp:cNvSpPr/>
      </dsp:nvSpPr>
      <dsp:spPr>
        <a:xfrm>
          <a:off x="6431461" y="2571048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793D1E-1718-4215-801A-5143CA8FA4DD}">
      <dsp:nvSpPr>
        <dsp:cNvPr id="0" name=""/>
        <dsp:cNvSpPr/>
      </dsp:nvSpPr>
      <dsp:spPr>
        <a:xfrm>
          <a:off x="6083346" y="2571048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71416"/>
                <a:satOff val="-2170"/>
                <a:lumOff val="71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71416"/>
                <a:satOff val="-2170"/>
                <a:lumOff val="71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71416"/>
              <a:satOff val="-2170"/>
              <a:lumOff val="71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3F5FF5-08B7-44DA-97CF-74E14DFB1ED3}">
      <dsp:nvSpPr>
        <dsp:cNvPr id="0" name=""/>
        <dsp:cNvSpPr/>
      </dsp:nvSpPr>
      <dsp:spPr>
        <a:xfrm>
          <a:off x="5735230" y="2571048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142833"/>
                <a:satOff val="-4339"/>
                <a:lumOff val="143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142833"/>
                <a:satOff val="-4339"/>
                <a:lumOff val="143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42833"/>
              <a:satOff val="-4339"/>
              <a:lumOff val="14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3BA1E5-B773-4DAC-81ED-E2178D95EE87}">
      <dsp:nvSpPr>
        <dsp:cNvPr id="0" name=""/>
        <dsp:cNvSpPr/>
      </dsp:nvSpPr>
      <dsp:spPr>
        <a:xfrm>
          <a:off x="5387776" y="2571048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214249"/>
                <a:satOff val="-6509"/>
                <a:lumOff val="214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214249"/>
                <a:satOff val="-6509"/>
                <a:lumOff val="2149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214249"/>
              <a:satOff val="-6509"/>
              <a:lumOff val="214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7DBF38-2405-4DEF-AFEA-3DF19F3AE00E}">
      <dsp:nvSpPr>
        <dsp:cNvPr id="0" name=""/>
        <dsp:cNvSpPr/>
      </dsp:nvSpPr>
      <dsp:spPr>
        <a:xfrm>
          <a:off x="5039661" y="2571048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285665"/>
                <a:satOff val="-8678"/>
                <a:lumOff val="286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285665"/>
                <a:satOff val="-8678"/>
                <a:lumOff val="286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285665"/>
              <a:satOff val="-8678"/>
              <a:lumOff val="28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6C09D6-6226-496E-9283-151FC6EE6784}">
      <dsp:nvSpPr>
        <dsp:cNvPr id="0" name=""/>
        <dsp:cNvSpPr/>
      </dsp:nvSpPr>
      <dsp:spPr>
        <a:xfrm>
          <a:off x="4501603" y="2476079"/>
          <a:ext cx="379882" cy="380189"/>
        </a:xfrm>
        <a:prstGeom prst="ellipse">
          <a:avLst/>
        </a:prstGeom>
        <a:gradFill rotWithShape="0">
          <a:gsLst>
            <a:gs pos="0">
              <a:schemeClr val="accent4">
                <a:hueOff val="357081"/>
                <a:satOff val="-10848"/>
                <a:lumOff val="358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357081"/>
                <a:satOff val="-10848"/>
                <a:lumOff val="3582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357081"/>
              <a:satOff val="-10848"/>
              <a:lumOff val="35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2F3021-5E14-4ADE-9CBA-519DC693FEEA}">
      <dsp:nvSpPr>
        <dsp:cNvPr id="0" name=""/>
        <dsp:cNvSpPr/>
      </dsp:nvSpPr>
      <dsp:spPr>
        <a:xfrm>
          <a:off x="6121731" y="2178675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428498"/>
                <a:satOff val="-13018"/>
                <a:lumOff val="429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428498"/>
                <a:satOff val="-13018"/>
                <a:lumOff val="4299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428498"/>
              <a:satOff val="-13018"/>
              <a:lumOff val="429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085974-FC6D-43BC-BF0E-70D28D334C6B}">
      <dsp:nvSpPr>
        <dsp:cNvPr id="0" name=""/>
        <dsp:cNvSpPr/>
      </dsp:nvSpPr>
      <dsp:spPr>
        <a:xfrm>
          <a:off x="6121731" y="2966232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499914"/>
                <a:satOff val="-15187"/>
                <a:lumOff val="501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499914"/>
                <a:satOff val="-15187"/>
                <a:lumOff val="5015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499914"/>
              <a:satOff val="-15187"/>
              <a:lumOff val="501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6DB3DC-1E09-4761-9912-C59398F6AD7F}">
      <dsp:nvSpPr>
        <dsp:cNvPr id="0" name=""/>
        <dsp:cNvSpPr/>
      </dsp:nvSpPr>
      <dsp:spPr>
        <a:xfrm>
          <a:off x="6291156" y="2349245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571330"/>
                <a:satOff val="-17357"/>
                <a:lumOff val="573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571330"/>
                <a:satOff val="-17357"/>
                <a:lumOff val="5732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571330"/>
              <a:satOff val="-17357"/>
              <a:lumOff val="573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8993A3-137A-4B89-AF8C-922CD6CFA591}">
      <dsp:nvSpPr>
        <dsp:cNvPr id="0" name=""/>
        <dsp:cNvSpPr/>
      </dsp:nvSpPr>
      <dsp:spPr>
        <a:xfrm>
          <a:off x="6302407" y="2796600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642746"/>
                <a:satOff val="-19527"/>
                <a:lumOff val="644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642746"/>
                <a:satOff val="-19527"/>
                <a:lumOff val="644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642746"/>
              <a:satOff val="-19527"/>
              <a:lumOff val="644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4D80C4-8617-477E-837A-3F78779AA200}">
      <dsp:nvSpPr>
        <dsp:cNvPr id="0" name=""/>
        <dsp:cNvSpPr/>
      </dsp:nvSpPr>
      <dsp:spPr>
        <a:xfrm>
          <a:off x="2359798" y="1704454"/>
          <a:ext cx="2045346" cy="1923439"/>
        </a:xfrm>
        <a:prstGeom prst="ellipse">
          <a:avLst/>
        </a:prstGeom>
        <a:gradFill rotWithShape="0">
          <a:gsLst>
            <a:gs pos="0">
              <a:schemeClr val="accent4">
                <a:hueOff val="714163"/>
                <a:satOff val="-21696"/>
                <a:lumOff val="716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714163"/>
                <a:satOff val="-21696"/>
                <a:lumOff val="7165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714163"/>
              <a:satOff val="-21696"/>
              <a:lumOff val="716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Cordia New" pitchFamily="34" charset="-34"/>
              <a:cs typeface="Cordia New" pitchFamily="34" charset="-34"/>
            </a:rPr>
            <a:t>อบรมและสอบวัดผล ครั้งแรก และทบทวนทุก   2 ปี</a:t>
          </a:r>
          <a:endParaRPr lang="th-TH" sz="2400" b="1" kern="1200" dirty="0">
            <a:latin typeface="Cordia New" pitchFamily="34" charset="-34"/>
            <a:cs typeface="Cordia New" pitchFamily="34" charset="-34"/>
          </a:endParaRPr>
        </a:p>
      </dsp:txBody>
      <dsp:txXfrm>
        <a:off x="2659332" y="1986135"/>
        <a:ext cx="1446278" cy="1360077"/>
      </dsp:txXfrm>
    </dsp:sp>
    <dsp:sp modelId="{A3BE2B15-758D-449B-96E2-1C19D10C66E6}">
      <dsp:nvSpPr>
        <dsp:cNvPr id="0" name=""/>
        <dsp:cNvSpPr/>
      </dsp:nvSpPr>
      <dsp:spPr>
        <a:xfrm>
          <a:off x="2277237" y="1540132"/>
          <a:ext cx="379882" cy="380189"/>
        </a:xfrm>
        <a:prstGeom prst="ellipse">
          <a:avLst/>
        </a:prstGeom>
        <a:gradFill rotWithShape="0">
          <a:gsLst>
            <a:gs pos="0">
              <a:schemeClr val="accent4">
                <a:hueOff val="785579"/>
                <a:satOff val="-23866"/>
                <a:lumOff val="788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785579"/>
                <a:satOff val="-23866"/>
                <a:lumOff val="7881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785579"/>
              <a:satOff val="-23866"/>
              <a:lumOff val="788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6AC86A-FC55-4015-A775-CD191FCCDC58}">
      <dsp:nvSpPr>
        <dsp:cNvPr id="0" name=""/>
        <dsp:cNvSpPr/>
      </dsp:nvSpPr>
      <dsp:spPr>
        <a:xfrm>
          <a:off x="2033688" y="1339572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856995"/>
                <a:satOff val="-26035"/>
                <a:lumOff val="859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856995"/>
                <a:satOff val="-26035"/>
                <a:lumOff val="859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856995"/>
              <a:satOff val="-26035"/>
              <a:lumOff val="859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1F343-CF9A-4333-A8D0-607AD53B3AD9}">
      <dsp:nvSpPr>
        <dsp:cNvPr id="0" name=""/>
        <dsp:cNvSpPr/>
      </dsp:nvSpPr>
      <dsp:spPr>
        <a:xfrm>
          <a:off x="1627995" y="1339572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928412"/>
                <a:satOff val="-28205"/>
                <a:lumOff val="931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928412"/>
                <a:satOff val="-28205"/>
                <a:lumOff val="9314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928412"/>
              <a:satOff val="-28205"/>
              <a:lumOff val="931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360343-D3FD-4B4D-BC08-3D3B8CD006D8}">
      <dsp:nvSpPr>
        <dsp:cNvPr id="0" name=""/>
        <dsp:cNvSpPr/>
      </dsp:nvSpPr>
      <dsp:spPr>
        <a:xfrm>
          <a:off x="1222301" y="1339572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999828"/>
                <a:satOff val="-30375"/>
                <a:lumOff val="1003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999828"/>
                <a:satOff val="-30375"/>
                <a:lumOff val="1003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999828"/>
              <a:satOff val="-30375"/>
              <a:lumOff val="1003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EED30A-1378-47FA-9438-15C2CD1980FB}">
      <dsp:nvSpPr>
        <dsp:cNvPr id="0" name=""/>
        <dsp:cNvSpPr/>
      </dsp:nvSpPr>
      <dsp:spPr>
        <a:xfrm>
          <a:off x="816607" y="1339572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1071244"/>
                <a:satOff val="-32544"/>
                <a:lumOff val="1074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1071244"/>
                <a:satOff val="-32544"/>
                <a:lumOff val="10747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071244"/>
              <a:satOff val="-32544"/>
              <a:lumOff val="1074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42AE14-B01D-4CDC-9266-E55ADD1D8A23}">
      <dsp:nvSpPr>
        <dsp:cNvPr id="0" name=""/>
        <dsp:cNvSpPr/>
      </dsp:nvSpPr>
      <dsp:spPr>
        <a:xfrm>
          <a:off x="410252" y="1339572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1142660"/>
                <a:satOff val="-34714"/>
                <a:lumOff val="1146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1142660"/>
                <a:satOff val="-34714"/>
                <a:lumOff val="1146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142660"/>
              <a:satOff val="-34714"/>
              <a:lumOff val="1146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D65FDD-FA75-4653-852A-C12A90B6CCBE}">
      <dsp:nvSpPr>
        <dsp:cNvPr id="0" name=""/>
        <dsp:cNvSpPr/>
      </dsp:nvSpPr>
      <dsp:spPr>
        <a:xfrm>
          <a:off x="4558" y="1339572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1214077"/>
                <a:satOff val="-36883"/>
                <a:lumOff val="1218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1214077"/>
                <a:satOff val="-36883"/>
                <a:lumOff val="1218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214077"/>
              <a:satOff val="-36883"/>
              <a:lumOff val="1218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61C21F-0F22-48DE-A510-A22200E6C4A7}">
      <dsp:nvSpPr>
        <dsp:cNvPr id="0" name=""/>
        <dsp:cNvSpPr/>
      </dsp:nvSpPr>
      <dsp:spPr>
        <a:xfrm>
          <a:off x="3234" y="849418"/>
          <a:ext cx="2226351" cy="48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>
              <a:latin typeface="Cordia New" pitchFamily="34" charset="-34"/>
              <a:cs typeface="Cordia New" pitchFamily="34" charset="-34"/>
            </a:rPr>
            <a:t>เจ้าหน้าที่ที่จัดทำรายงานหรือควบคุมการรายงาน</a:t>
          </a:r>
          <a:endParaRPr lang="th-TH" sz="2400" kern="1200" dirty="0">
            <a:latin typeface="Cordia New" pitchFamily="34" charset="-34"/>
            <a:cs typeface="Cordia New" pitchFamily="34" charset="-34"/>
          </a:endParaRPr>
        </a:p>
      </dsp:txBody>
      <dsp:txXfrm>
        <a:off x="3234" y="849418"/>
        <a:ext cx="2226351" cy="488591"/>
      </dsp:txXfrm>
    </dsp:sp>
    <dsp:sp modelId="{3728B358-C723-46E5-9DDF-6E9BD85A0920}">
      <dsp:nvSpPr>
        <dsp:cNvPr id="0" name=""/>
        <dsp:cNvSpPr/>
      </dsp:nvSpPr>
      <dsp:spPr>
        <a:xfrm>
          <a:off x="2277237" y="3396405"/>
          <a:ext cx="379882" cy="380189"/>
        </a:xfrm>
        <a:prstGeom prst="ellipse">
          <a:avLst/>
        </a:prstGeom>
        <a:gradFill rotWithShape="0">
          <a:gsLst>
            <a:gs pos="0">
              <a:schemeClr val="accent4">
                <a:hueOff val="1428326"/>
                <a:satOff val="-43392"/>
                <a:lumOff val="1432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1428326"/>
                <a:satOff val="-43392"/>
                <a:lumOff val="14329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428326"/>
              <a:satOff val="-43392"/>
              <a:lumOff val="1432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FE43CB-8262-487A-B197-2A4E3D01D4DC}">
      <dsp:nvSpPr>
        <dsp:cNvPr id="0" name=""/>
        <dsp:cNvSpPr/>
      </dsp:nvSpPr>
      <dsp:spPr>
        <a:xfrm>
          <a:off x="2033688" y="3783468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1499742"/>
                <a:satOff val="-45562"/>
                <a:lumOff val="1504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1499742"/>
                <a:satOff val="-45562"/>
                <a:lumOff val="1504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499742"/>
              <a:satOff val="-45562"/>
              <a:lumOff val="1504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D2BAD8-27D2-43E4-BAB0-43A63932563B}">
      <dsp:nvSpPr>
        <dsp:cNvPr id="0" name=""/>
        <dsp:cNvSpPr/>
      </dsp:nvSpPr>
      <dsp:spPr>
        <a:xfrm>
          <a:off x="1627995" y="3783468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1571158"/>
                <a:satOff val="-47732"/>
                <a:lumOff val="1576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1571158"/>
                <a:satOff val="-47732"/>
                <a:lumOff val="15762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571158"/>
              <a:satOff val="-47732"/>
              <a:lumOff val="1576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D2869B-6518-47C8-A1DC-372617908E61}">
      <dsp:nvSpPr>
        <dsp:cNvPr id="0" name=""/>
        <dsp:cNvSpPr/>
      </dsp:nvSpPr>
      <dsp:spPr>
        <a:xfrm>
          <a:off x="1222301" y="3783468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1642574"/>
                <a:satOff val="-49901"/>
                <a:lumOff val="1647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1642574"/>
                <a:satOff val="-49901"/>
                <a:lumOff val="16479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642574"/>
              <a:satOff val="-49901"/>
              <a:lumOff val="1647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0439EC-A53D-4ABA-8E14-2488CA347F57}">
      <dsp:nvSpPr>
        <dsp:cNvPr id="0" name=""/>
        <dsp:cNvSpPr/>
      </dsp:nvSpPr>
      <dsp:spPr>
        <a:xfrm>
          <a:off x="816607" y="3783468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1713991"/>
                <a:satOff val="-52071"/>
                <a:lumOff val="1719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1713991"/>
                <a:satOff val="-52071"/>
                <a:lumOff val="17195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713991"/>
              <a:satOff val="-52071"/>
              <a:lumOff val="1719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826FBF-F00D-4759-B08F-4A3230AED124}">
      <dsp:nvSpPr>
        <dsp:cNvPr id="0" name=""/>
        <dsp:cNvSpPr/>
      </dsp:nvSpPr>
      <dsp:spPr>
        <a:xfrm>
          <a:off x="410252" y="3783468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1785407"/>
                <a:satOff val="-54240"/>
                <a:lumOff val="1791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1785407"/>
                <a:satOff val="-54240"/>
                <a:lumOff val="17912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785407"/>
              <a:satOff val="-54240"/>
              <a:lumOff val="1791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A97D31-A5B7-4004-8794-F0BCAFC7D486}">
      <dsp:nvSpPr>
        <dsp:cNvPr id="0" name=""/>
        <dsp:cNvSpPr/>
      </dsp:nvSpPr>
      <dsp:spPr>
        <a:xfrm>
          <a:off x="4558" y="3783468"/>
          <a:ext cx="189941" cy="189938"/>
        </a:xfrm>
        <a:prstGeom prst="ellipse">
          <a:avLst/>
        </a:prstGeom>
        <a:gradFill rotWithShape="0">
          <a:gsLst>
            <a:gs pos="0">
              <a:schemeClr val="accent4">
                <a:hueOff val="1856823"/>
                <a:satOff val="-56410"/>
                <a:lumOff val="1862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1856823"/>
                <a:satOff val="-56410"/>
                <a:lumOff val="1862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1856823"/>
              <a:satOff val="-56410"/>
              <a:lumOff val="1862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210909-167E-4AE2-A945-A062C386EC2B}">
      <dsp:nvSpPr>
        <dsp:cNvPr id="0" name=""/>
        <dsp:cNvSpPr/>
      </dsp:nvSpPr>
      <dsp:spPr>
        <a:xfrm>
          <a:off x="3234" y="3293001"/>
          <a:ext cx="2226351" cy="48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>
              <a:latin typeface="Cordia New" pitchFamily="34" charset="-34"/>
              <a:cs typeface="Cordia New" pitchFamily="34" charset="-34"/>
            </a:rPr>
            <a:t>เจ้าหน้าที่ที่จัดให้ลูกค้าแสดงตนและตรวจสอบเพื่อทราบข้อเท็จจริงเกี่ยวกับลูกค้า</a:t>
          </a:r>
          <a:endParaRPr lang="th-TH" sz="2400" kern="1200" dirty="0">
            <a:latin typeface="Cordia New" pitchFamily="34" charset="-34"/>
            <a:cs typeface="Cordia New" pitchFamily="34" charset="-34"/>
          </a:endParaRPr>
        </a:p>
      </dsp:txBody>
      <dsp:txXfrm>
        <a:off x="3234" y="3293001"/>
        <a:ext cx="2226351" cy="48859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EF674-6874-48C6-9D05-937330AAD9F5}">
      <dsp:nvSpPr>
        <dsp:cNvPr id="0" name=""/>
        <dsp:cNvSpPr/>
      </dsp:nvSpPr>
      <dsp:spPr>
        <a:xfrm rot="4396374">
          <a:off x="1963081" y="1117654"/>
          <a:ext cx="4848560" cy="3381266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E4AB5E-C493-443B-9494-CD6DD7980B05}">
      <dsp:nvSpPr>
        <dsp:cNvPr id="0" name=""/>
        <dsp:cNvSpPr/>
      </dsp:nvSpPr>
      <dsp:spPr>
        <a:xfrm>
          <a:off x="5040393" y="1944200"/>
          <a:ext cx="122441" cy="1224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95103D-7E24-400B-94D7-F8A233F9E0A0}">
      <dsp:nvSpPr>
        <dsp:cNvPr id="0" name=""/>
        <dsp:cNvSpPr/>
      </dsp:nvSpPr>
      <dsp:spPr>
        <a:xfrm>
          <a:off x="2520135" y="1296133"/>
          <a:ext cx="122441" cy="1224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F3334A-7601-4FAA-8935-A030BFFA007B}">
      <dsp:nvSpPr>
        <dsp:cNvPr id="0" name=""/>
        <dsp:cNvSpPr/>
      </dsp:nvSpPr>
      <dsp:spPr>
        <a:xfrm>
          <a:off x="4752363" y="3240332"/>
          <a:ext cx="122441" cy="1224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CA882A-273C-4B58-B122-A59FDB0CB055}">
      <dsp:nvSpPr>
        <dsp:cNvPr id="0" name=""/>
        <dsp:cNvSpPr/>
      </dsp:nvSpPr>
      <dsp:spPr>
        <a:xfrm>
          <a:off x="-303523" y="0"/>
          <a:ext cx="8856897" cy="898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th-TH" sz="2400" b="0" kern="1200" dirty="0" smtClean="0">
              <a:effectLst/>
              <a:latin typeface="Browallia New" pitchFamily="34" charset="-34"/>
              <a:cs typeface="Browallia New" pitchFamily="34" charset="-34"/>
            </a:rPr>
            <a:t>ผู้มีหน้าที่รายงานตามมาตรา 13 และมาตรา 16 (1) และ (9) </a:t>
          </a:r>
          <a:r>
            <a:rPr lang="en-US" sz="2400" b="0" kern="1200" dirty="0" smtClean="0">
              <a:effectLst/>
              <a:latin typeface="Browallia New" pitchFamily="34" charset="-34"/>
              <a:cs typeface="Browallia New" pitchFamily="34" charset="-34"/>
            </a:rPr>
            <a:t>&gt;&gt; </a:t>
          </a:r>
          <a:r>
            <a:rPr lang="th-TH" sz="2400" b="0" kern="1200" dirty="0" smtClean="0">
              <a:effectLst/>
              <a:latin typeface="Browallia New" pitchFamily="34" charset="-34"/>
              <a:cs typeface="Browallia New" pitchFamily="34" charset="-34"/>
            </a:rPr>
            <a:t>ไม่น้อยกว่า 18 ชั่วโมง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th-TH" sz="2400" b="0" kern="1200" dirty="0" smtClean="0">
              <a:effectLst/>
              <a:latin typeface="Browallia New" pitchFamily="34" charset="-34"/>
              <a:cs typeface="Browallia New" pitchFamily="34" charset="-34"/>
            </a:rPr>
            <a:t>ผู้มีหน้าที่รายงานตามมาตรา 16 (2) (3) (4) (5) (6) (7) (8) และ (10) </a:t>
          </a:r>
          <a:r>
            <a:rPr lang="en-US" sz="2400" b="0" kern="1200" dirty="0" smtClean="0">
              <a:effectLst/>
              <a:latin typeface="Browallia New" pitchFamily="34" charset="-34"/>
              <a:cs typeface="Browallia New" pitchFamily="34" charset="-34"/>
            </a:rPr>
            <a:t>&gt;&gt; </a:t>
          </a:r>
          <a:r>
            <a:rPr lang="th-TH" sz="2400" b="0" kern="1200" dirty="0" smtClean="0">
              <a:effectLst/>
              <a:latin typeface="Browallia New" pitchFamily="34" charset="-34"/>
              <a:cs typeface="Browallia New" pitchFamily="34" charset="-34"/>
            </a:rPr>
            <a:t>ไม่น้อยกว่า 10 ชั่วโมง</a:t>
          </a:r>
          <a:endParaRPr lang="th-TH" sz="2400" b="0" kern="1200" dirty="0">
            <a:effectLst/>
            <a:latin typeface="Browallia New" pitchFamily="34" charset="-34"/>
            <a:cs typeface="Browallia New" pitchFamily="34" charset="-34"/>
          </a:endParaRPr>
        </a:p>
      </dsp:txBody>
      <dsp:txXfrm>
        <a:off x="-303523" y="0"/>
        <a:ext cx="8856897" cy="898652"/>
      </dsp:txXfrm>
    </dsp:sp>
    <dsp:sp modelId="{B944FE8F-28CC-4754-8B1B-22E33012287B}">
      <dsp:nvSpPr>
        <dsp:cNvPr id="0" name=""/>
        <dsp:cNvSpPr/>
      </dsp:nvSpPr>
      <dsp:spPr>
        <a:xfrm>
          <a:off x="287923" y="1512157"/>
          <a:ext cx="3000385" cy="898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0" kern="1200" dirty="0" smtClean="0">
              <a:effectLst/>
              <a:latin typeface="Browallia New" pitchFamily="34" charset="-34"/>
              <a:cs typeface="Browallia New" pitchFamily="34" charset="-34"/>
            </a:rPr>
            <a:t>ต้องเข้ารับการอบรมตามหลักสูตรไม่น้อยกว่าร้อยละ 80 ของระยะเวลาการอบรมตลอดหลักสูตร</a:t>
          </a:r>
          <a:endParaRPr lang="th-TH" sz="2400" b="0" kern="1200" dirty="0">
            <a:effectLst/>
            <a:latin typeface="Browallia New" pitchFamily="34" charset="-34"/>
            <a:cs typeface="Browallia New" pitchFamily="34" charset="-34"/>
          </a:endParaRPr>
        </a:p>
      </dsp:txBody>
      <dsp:txXfrm>
        <a:off x="287923" y="1512157"/>
        <a:ext cx="3000385" cy="898652"/>
      </dsp:txXfrm>
    </dsp:sp>
    <dsp:sp modelId="{5A600D73-4BAC-4BDD-A52F-BD3723650273}">
      <dsp:nvSpPr>
        <dsp:cNvPr id="0" name=""/>
        <dsp:cNvSpPr/>
      </dsp:nvSpPr>
      <dsp:spPr>
        <a:xfrm>
          <a:off x="5256421" y="1800184"/>
          <a:ext cx="2239839" cy="898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0" kern="1200" dirty="0" smtClean="0">
              <a:effectLst/>
              <a:latin typeface="Browallia New" pitchFamily="34" charset="-34"/>
              <a:cs typeface="Browallia New" pitchFamily="34" charset="-34"/>
            </a:rPr>
            <a:t>ต้องมีการวัดผลและติดตามประเมินผลผู้ที่ผ่านการฝึกอบรม</a:t>
          </a:r>
          <a:endParaRPr lang="th-TH" sz="2400" b="0" kern="1200" dirty="0">
            <a:effectLst/>
            <a:latin typeface="Browallia New" pitchFamily="34" charset="-34"/>
            <a:cs typeface="Browallia New" pitchFamily="34" charset="-34"/>
          </a:endParaRPr>
        </a:p>
      </dsp:txBody>
      <dsp:txXfrm>
        <a:off x="5256421" y="1800184"/>
        <a:ext cx="2239839" cy="898652"/>
      </dsp:txXfrm>
    </dsp:sp>
    <dsp:sp modelId="{75D2AE21-4BF0-4EBF-985F-CD12551B4304}">
      <dsp:nvSpPr>
        <dsp:cNvPr id="0" name=""/>
        <dsp:cNvSpPr/>
      </dsp:nvSpPr>
      <dsp:spPr>
        <a:xfrm>
          <a:off x="2592137" y="3240327"/>
          <a:ext cx="2038816" cy="898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0" kern="1200" dirty="0" smtClean="0">
              <a:effectLst/>
              <a:latin typeface="Browallia New" pitchFamily="34" charset="-34"/>
              <a:cs typeface="Browallia New" pitchFamily="34" charset="-34"/>
            </a:rPr>
            <a:t>ต้องออกหลักฐานการผ่านการฝึกอบรมให้แก่ผู้ผ่านการฝึกอบรม</a:t>
          </a:r>
          <a:endParaRPr lang="th-TH" sz="2400" b="0" kern="1200" dirty="0">
            <a:effectLst/>
            <a:latin typeface="Browallia New" pitchFamily="34" charset="-34"/>
            <a:cs typeface="Browallia New" pitchFamily="34" charset="-34"/>
          </a:endParaRPr>
        </a:p>
      </dsp:txBody>
      <dsp:txXfrm>
        <a:off x="2592137" y="3240327"/>
        <a:ext cx="2038816" cy="898652"/>
      </dsp:txXfrm>
    </dsp:sp>
    <dsp:sp modelId="{DD40E20D-DB46-4216-B87E-3534F3D51C2A}">
      <dsp:nvSpPr>
        <dsp:cNvPr id="0" name=""/>
        <dsp:cNvSpPr/>
      </dsp:nvSpPr>
      <dsp:spPr>
        <a:xfrm>
          <a:off x="6264524" y="4536467"/>
          <a:ext cx="2414175" cy="898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0" kern="1200" dirty="0" smtClean="0">
              <a:effectLst/>
              <a:latin typeface="Browallia New" pitchFamily="34" charset="-34"/>
              <a:cs typeface="Browallia New" pitchFamily="34" charset="-34"/>
            </a:rPr>
            <a:t>ต้องเข้ารับการฝึกอบรมเพื่อทบทวนความรู้ทุก 2 ปี</a:t>
          </a:r>
          <a:endParaRPr lang="th-TH" sz="2400" b="0" kern="1200" dirty="0">
            <a:effectLst/>
            <a:latin typeface="Browallia New" pitchFamily="34" charset="-34"/>
            <a:cs typeface="Browallia New" pitchFamily="34" charset="-34"/>
          </a:endParaRPr>
        </a:p>
      </dsp:txBody>
      <dsp:txXfrm>
        <a:off x="6264524" y="4536467"/>
        <a:ext cx="2414175" cy="89865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B0B1D-4D15-4014-B3A2-B92B53EA5BBB}">
      <dsp:nvSpPr>
        <dsp:cNvPr id="0" name=""/>
        <dsp:cNvSpPr/>
      </dsp:nvSpPr>
      <dsp:spPr>
        <a:xfrm>
          <a:off x="0" y="0"/>
          <a:ext cx="5111749" cy="511174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E52098-01BE-43A1-9FDC-2DA15BC98AB9}">
      <dsp:nvSpPr>
        <dsp:cNvPr id="0" name=""/>
        <dsp:cNvSpPr/>
      </dsp:nvSpPr>
      <dsp:spPr>
        <a:xfrm>
          <a:off x="2555874" y="0"/>
          <a:ext cx="6086475" cy="51117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latin typeface="Browallia New" pitchFamily="34" charset="-34"/>
              <a:cs typeface="Browallia New" pitchFamily="34" charset="-34"/>
            </a:rPr>
            <a:t>ทะเบียนรายชื่อเจ้าหน้าที่ที่ได้รับการฝึกอบรม</a:t>
          </a:r>
        </a:p>
      </dsp:txBody>
      <dsp:txXfrm>
        <a:off x="2555874" y="0"/>
        <a:ext cx="6086475" cy="817879"/>
      </dsp:txXfrm>
    </dsp:sp>
    <dsp:sp modelId="{739E22DB-0E01-4D5A-A334-AE06E096E1BE}">
      <dsp:nvSpPr>
        <dsp:cNvPr id="0" name=""/>
        <dsp:cNvSpPr/>
      </dsp:nvSpPr>
      <dsp:spPr>
        <a:xfrm>
          <a:off x="536733" y="817879"/>
          <a:ext cx="4038282" cy="403828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774129"/>
                <a:satOff val="7761"/>
                <a:lumOff val="-539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-774129"/>
                <a:satOff val="7761"/>
                <a:lumOff val="-5392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99A964-31E1-4487-81BF-D07361E5D6EE}">
      <dsp:nvSpPr>
        <dsp:cNvPr id="0" name=""/>
        <dsp:cNvSpPr/>
      </dsp:nvSpPr>
      <dsp:spPr>
        <a:xfrm>
          <a:off x="2555874" y="817879"/>
          <a:ext cx="6086475" cy="40382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74129"/>
              <a:satOff val="7761"/>
              <a:lumOff val="-5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latin typeface="Browallia New" pitchFamily="34" charset="-34"/>
              <a:cs typeface="Browallia New" pitchFamily="34" charset="-34"/>
            </a:rPr>
            <a:t>วัน เวลา และสถานที่อบรม</a:t>
          </a:r>
        </a:p>
      </dsp:txBody>
      <dsp:txXfrm>
        <a:off x="2555874" y="817879"/>
        <a:ext cx="6086475" cy="817879"/>
      </dsp:txXfrm>
    </dsp:sp>
    <dsp:sp modelId="{D69E9381-85CC-48C8-8385-E3754BC9DFA4}">
      <dsp:nvSpPr>
        <dsp:cNvPr id="0" name=""/>
        <dsp:cNvSpPr/>
      </dsp:nvSpPr>
      <dsp:spPr>
        <a:xfrm>
          <a:off x="1073467" y="1635759"/>
          <a:ext cx="2964815" cy="296481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1548258"/>
                <a:satOff val="15522"/>
                <a:lumOff val="-1078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-1548258"/>
                <a:satOff val="15522"/>
                <a:lumOff val="-1078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EF6842-AB39-44F0-9181-2B71DDC13765}">
      <dsp:nvSpPr>
        <dsp:cNvPr id="0" name=""/>
        <dsp:cNvSpPr/>
      </dsp:nvSpPr>
      <dsp:spPr>
        <a:xfrm>
          <a:off x="2555874" y="1635759"/>
          <a:ext cx="6086475" cy="29648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548258"/>
              <a:satOff val="15522"/>
              <a:lumOff val="-10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latin typeface="Browallia New" pitchFamily="34" charset="-34"/>
              <a:cs typeface="Browallia New" pitchFamily="34" charset="-34"/>
            </a:rPr>
            <a:t>ลายมือชื่อรับรองของวิทยากรหรือเจ้าของหลักสูตรอบรม</a:t>
          </a:r>
          <a:endParaRPr lang="th-TH" sz="2800" b="0" kern="1200" dirty="0">
            <a:latin typeface="Browallia New" pitchFamily="34" charset="-34"/>
            <a:cs typeface="Browallia New" pitchFamily="34" charset="-34"/>
          </a:endParaRPr>
        </a:p>
      </dsp:txBody>
      <dsp:txXfrm>
        <a:off x="2555874" y="1635759"/>
        <a:ext cx="6086475" cy="817880"/>
      </dsp:txXfrm>
    </dsp:sp>
    <dsp:sp modelId="{03AB0165-F9BD-4941-963B-C062220616F2}">
      <dsp:nvSpPr>
        <dsp:cNvPr id="0" name=""/>
        <dsp:cNvSpPr/>
      </dsp:nvSpPr>
      <dsp:spPr>
        <a:xfrm>
          <a:off x="1610201" y="2453640"/>
          <a:ext cx="1891347" cy="189134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2322388"/>
                <a:satOff val="23283"/>
                <a:lumOff val="-1617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-2322388"/>
                <a:satOff val="23283"/>
                <a:lumOff val="-1617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010C0A-07A3-4B35-BD9A-25427309D043}">
      <dsp:nvSpPr>
        <dsp:cNvPr id="0" name=""/>
        <dsp:cNvSpPr/>
      </dsp:nvSpPr>
      <dsp:spPr>
        <a:xfrm>
          <a:off x="2555874" y="2481272"/>
          <a:ext cx="6086475" cy="18360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322388"/>
              <a:satOff val="23283"/>
              <a:lumOff val="-16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latin typeface="Browallia New" pitchFamily="34" charset="-34"/>
              <a:cs typeface="Browallia New" pitchFamily="34" charset="-34"/>
            </a:rPr>
            <a:t>หลักฐานที่แสดงว่าเจ้าหน้าที่ดังกล่าวได้เข้ารับการฝึกอบรมทบทวนความรู้</a:t>
          </a:r>
          <a:endParaRPr lang="th-TH" sz="2800" b="0" kern="1200" dirty="0">
            <a:latin typeface="Browallia New" pitchFamily="34" charset="-34"/>
            <a:cs typeface="Browallia New" pitchFamily="34" charset="-34"/>
          </a:endParaRPr>
        </a:p>
      </dsp:txBody>
      <dsp:txXfrm>
        <a:off x="2555874" y="2481272"/>
        <a:ext cx="6086475" cy="793981"/>
      </dsp:txXfrm>
    </dsp:sp>
    <dsp:sp modelId="{31285DD3-AB49-4DFC-B11B-922971368902}">
      <dsp:nvSpPr>
        <dsp:cNvPr id="0" name=""/>
        <dsp:cNvSpPr/>
      </dsp:nvSpPr>
      <dsp:spPr>
        <a:xfrm>
          <a:off x="2146935" y="3271519"/>
          <a:ext cx="817879" cy="81787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3096517"/>
                <a:satOff val="31044"/>
                <a:lumOff val="-2156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-3096517"/>
                <a:satOff val="31044"/>
                <a:lumOff val="-2156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CDC088-8EC7-4083-8542-9E111832B0B5}">
      <dsp:nvSpPr>
        <dsp:cNvPr id="0" name=""/>
        <dsp:cNvSpPr/>
      </dsp:nvSpPr>
      <dsp:spPr>
        <a:xfrm>
          <a:off x="2555874" y="3325753"/>
          <a:ext cx="6086475" cy="7925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096517"/>
              <a:satOff val="31044"/>
              <a:lumOff val="-21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latin typeface="Browallia New" pitchFamily="34" charset="-34"/>
              <a:cs typeface="Browallia New" pitchFamily="34" charset="-34"/>
            </a:rPr>
            <a:t>ต้องจัดเก็บหลักฐานไว้ในสถานที่ประกอบกิจการ</a:t>
          </a:r>
          <a:endParaRPr lang="th-TH" sz="2800" b="0" kern="1200" dirty="0">
            <a:latin typeface="Browallia New" pitchFamily="34" charset="-34"/>
            <a:cs typeface="Browallia New" pitchFamily="34" charset="-34"/>
          </a:endParaRPr>
        </a:p>
      </dsp:txBody>
      <dsp:txXfrm>
        <a:off x="2555874" y="3325753"/>
        <a:ext cx="6086475" cy="79254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3081B-43E9-4309-9A95-509D4CC4237C}">
      <dsp:nvSpPr>
        <dsp:cNvPr id="0" name=""/>
        <dsp:cNvSpPr/>
      </dsp:nvSpPr>
      <dsp:spPr>
        <a:xfrm rot="5400000">
          <a:off x="4266417" y="-1425931"/>
          <a:ext cx="2971767" cy="583520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200" b="1" kern="1200" dirty="0" smtClean="0">
              <a:latin typeface="AngsanaUPC" pitchFamily="18" charset="-34"/>
              <a:cs typeface="AngsanaUPC" pitchFamily="18" charset="-34"/>
            </a:rPr>
            <a:t>บุคคล คณะบุคคล นิติบุคคล หรือองค์กรตามรายชื่อซึ่งมีมติหรือประกาศภายใต้คณะมนตรีความมั่นคงแห่งสหประชาชาติกำหนดให้เป็นผู้ที่มีการกระทำอันเป็นการก่อการร้าย หรือบุคคล คณะบุคคล  นิติบุคคล หรือองค์กรตามรายชื่อที่ศาลได้พิจารณาและมีคำสั่งให้เป็นบุคคลที่ถูกกำหนดตามพระราชบัญญัตินี้</a:t>
          </a:r>
          <a:endParaRPr lang="th-TH" sz="2800" b="1" kern="1200" dirty="0">
            <a:latin typeface="AngsanaUPC" pitchFamily="18" charset="-34"/>
            <a:cs typeface="AngsanaUPC" pitchFamily="18" charset="-34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200" b="1" kern="1200" dirty="0" smtClean="0">
              <a:latin typeface="AngsanaUPC" pitchFamily="18" charset="-34"/>
              <a:cs typeface="AngsanaUPC" pitchFamily="18" charset="-34"/>
            </a:rPr>
            <a:t>-   </a:t>
          </a:r>
          <a:r>
            <a:rPr lang="en-US" sz="2200" b="1" kern="1200" dirty="0" smtClean="0">
              <a:latin typeface="AngsanaUPC" pitchFamily="18" charset="-34"/>
              <a:cs typeface="AngsanaUPC" pitchFamily="18" charset="-34"/>
            </a:rPr>
            <a:t>U/N  LIST   ( </a:t>
          </a:r>
          <a:r>
            <a:rPr lang="th-TH" sz="2200" b="1" kern="1200" dirty="0" smtClean="0">
              <a:latin typeface="AngsanaUPC" pitchFamily="18" charset="-34"/>
              <a:cs typeface="AngsanaUPC" pitchFamily="18" charset="-34"/>
            </a:rPr>
            <a:t>มาตรา 4)   	</a:t>
          </a:r>
          <a:endParaRPr lang="th-TH" sz="2800" b="1" kern="1200" dirty="0">
            <a:latin typeface="AngsanaUPC" pitchFamily="18" charset="-34"/>
            <a:cs typeface="AngsanaUPC" pitchFamily="18" charset="-34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200" b="1" kern="1200" dirty="0" smtClean="0">
              <a:latin typeface="AngsanaUPC" pitchFamily="18" charset="-34"/>
              <a:cs typeface="AngsanaUPC" pitchFamily="18" charset="-34"/>
            </a:rPr>
            <a:t>-   </a:t>
          </a:r>
          <a:r>
            <a:rPr lang="en-US" sz="2200" b="1" kern="1200" dirty="0" smtClean="0">
              <a:latin typeface="AngsanaUPC" pitchFamily="18" charset="-34"/>
              <a:cs typeface="AngsanaUPC" pitchFamily="18" charset="-34"/>
            </a:rPr>
            <a:t>THAILAND  LIST  </a:t>
          </a:r>
          <a:r>
            <a:rPr lang="th-TH" sz="2200" b="1" kern="1200" dirty="0" smtClean="0">
              <a:latin typeface="AngsanaUPC" pitchFamily="18" charset="-34"/>
              <a:cs typeface="AngsanaUPC" pitchFamily="18" charset="-34"/>
            </a:rPr>
            <a:t>(มาตรา 5)</a:t>
          </a:r>
          <a:r>
            <a:rPr lang="th-TH" sz="2000" b="1" kern="1200" dirty="0" smtClean="0">
              <a:latin typeface="AngsanaUPC" pitchFamily="18" charset="-34"/>
              <a:cs typeface="AngsanaUPC" pitchFamily="18" charset="-34"/>
            </a:rPr>
            <a:t>	</a:t>
          </a:r>
          <a:endParaRPr lang="th-TH" sz="2800" b="1" kern="1200" dirty="0">
            <a:latin typeface="AngsanaUPC" pitchFamily="18" charset="-34"/>
            <a:cs typeface="AngsanaUPC" pitchFamily="18" charset="-34"/>
          </a:endParaRPr>
        </a:p>
      </dsp:txBody>
      <dsp:txXfrm rot="-5400000">
        <a:off x="2834696" y="150860"/>
        <a:ext cx="5690139" cy="2681627"/>
      </dsp:txXfrm>
    </dsp:sp>
    <dsp:sp modelId="{E29C6F4F-445A-460F-97B5-8D01B333F06F}">
      <dsp:nvSpPr>
        <dsp:cNvPr id="0" name=""/>
        <dsp:cNvSpPr/>
      </dsp:nvSpPr>
      <dsp:spPr>
        <a:xfrm>
          <a:off x="175" y="4882"/>
          <a:ext cx="2834520" cy="29735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AngsanaUPC" pitchFamily="18" charset="-34"/>
              <a:cs typeface="AngsanaUPC" pitchFamily="18" charset="-34"/>
            </a:rPr>
            <a:t>“บุคคลที่ถูกกำหนด”</a:t>
          </a:r>
          <a:endParaRPr lang="th-TH" sz="4000" b="1" kern="1200" dirty="0">
            <a:latin typeface="AngsanaUPC" pitchFamily="18" charset="-34"/>
            <a:cs typeface="AngsanaUPC" pitchFamily="18" charset="-34"/>
          </a:endParaRPr>
        </a:p>
      </dsp:txBody>
      <dsp:txXfrm>
        <a:off x="138545" y="143252"/>
        <a:ext cx="2557780" cy="2696842"/>
      </dsp:txXfrm>
    </dsp:sp>
    <dsp:sp modelId="{35E72AB1-418C-4039-9B7A-2E56EA96679C}">
      <dsp:nvSpPr>
        <dsp:cNvPr id="0" name=""/>
        <dsp:cNvSpPr/>
      </dsp:nvSpPr>
      <dsp:spPr>
        <a:xfrm rot="5400000">
          <a:off x="4657580" y="1285178"/>
          <a:ext cx="2078716" cy="596251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การห้ามโอน ขาย ยักย้าย หรือจำหน่ายซึ่งทรัพย์สินหรือเปลี่ยนสภาพใช้ประโยชน์หรือกระทำการใดๆ ต่อทรัพย์สินอันจะส่งผลเปลี่ยนแปลงต่อจำนวน มูลค่า ปริมาณ  ทำเลที่ตั้ง หรือลักษณะของทรัพย์สินนั้น</a:t>
          </a:r>
          <a:endParaRPr lang="th-TH" sz="2400" b="1" kern="1200" dirty="0">
            <a:latin typeface="AngsanaUPC" pitchFamily="18" charset="-34"/>
            <a:cs typeface="AngsanaUPC" pitchFamily="18" charset="-34"/>
          </a:endParaRPr>
        </a:p>
      </dsp:txBody>
      <dsp:txXfrm rot="-5400000">
        <a:off x="2715679" y="3328555"/>
        <a:ext cx="5861044" cy="1875766"/>
      </dsp:txXfrm>
    </dsp:sp>
    <dsp:sp modelId="{E76ACECF-7C5E-4BCB-B565-BE22CEB13EF5}">
      <dsp:nvSpPr>
        <dsp:cNvPr id="0" name=""/>
        <dsp:cNvSpPr/>
      </dsp:nvSpPr>
      <dsp:spPr>
        <a:xfrm>
          <a:off x="62495" y="3127383"/>
          <a:ext cx="2715326" cy="22457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AngsanaUPC" pitchFamily="18" charset="-34"/>
              <a:cs typeface="AngsanaUPC" pitchFamily="18" charset="-34"/>
            </a:rPr>
            <a:t>“ระงับการดำเนินการกับทรัพย์สิน”</a:t>
          </a:r>
          <a:endParaRPr lang="th-TH" sz="3200" b="1" kern="1200" dirty="0">
            <a:latin typeface="AngsanaUPC" pitchFamily="18" charset="-34"/>
            <a:cs typeface="AngsanaUPC" pitchFamily="18" charset="-34"/>
          </a:endParaRPr>
        </a:p>
      </dsp:txBody>
      <dsp:txXfrm>
        <a:off x="172126" y="3237014"/>
        <a:ext cx="2496064" cy="2026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D1E7C-08B2-45C2-8C41-F4642DA243B3}">
      <dsp:nvSpPr>
        <dsp:cNvPr id="0" name=""/>
        <dsp:cNvSpPr/>
      </dsp:nvSpPr>
      <dsp:spPr>
        <a:xfrm>
          <a:off x="0" y="101949"/>
          <a:ext cx="8750206" cy="2036910"/>
        </a:xfrm>
        <a:prstGeom prst="round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 New" pitchFamily="18" charset="-34"/>
              <a:cs typeface="Angsana New" pitchFamily="18" charset="-34"/>
            </a:rPr>
            <a:t>สถาบันการเงินต้องดำเนินการตรวจสอบเพื่อทราบข้อเท็จจริงเกี่ยวกับลูกค้าเมื่อเริ่มทำธุรกรรมครั้งแรก    โดยตรวจสอบเป็นระยะจนสิ้นสุดดำเนินการเมื่อมีการปิดบัญชีหรือยุติความสัมพันธ์กับลูกค้า  ตามหลักเกณฑ์และวิธีการที่กำหนดในกฎกระทรวง  (2556)  และตามประกาศสำนักงานป้องกันและปราบปรามการฟอกเงิน</a:t>
          </a:r>
          <a:endParaRPr lang="th-TH" sz="26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99434" y="201383"/>
        <a:ext cx="8551338" cy="1838042"/>
      </dsp:txXfrm>
    </dsp:sp>
    <dsp:sp modelId="{D11F7D0A-EE3B-4D3C-B610-A05ACDAFDE01}">
      <dsp:nvSpPr>
        <dsp:cNvPr id="0" name=""/>
        <dsp:cNvSpPr/>
      </dsp:nvSpPr>
      <dsp:spPr>
        <a:xfrm>
          <a:off x="0" y="2337095"/>
          <a:ext cx="8750206" cy="2552256"/>
        </a:xfrm>
        <a:prstGeom prst="roundRect">
          <a:avLst/>
        </a:prstGeom>
        <a:gradFill rotWithShape="1">
          <a:gsLst>
            <a:gs pos="0">
              <a:schemeClr val="accent1">
                <a:tint val="96000"/>
                <a:satMod val="120000"/>
                <a:lumMod val="120000"/>
              </a:schemeClr>
            </a:gs>
            <a:gs pos="100000">
              <a:schemeClr val="accent1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1">
              <a:shade val="25000"/>
              <a:satMod val="18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 New" pitchFamily="18" charset="-34"/>
              <a:cs typeface="Angsana New" pitchFamily="18" charset="-34"/>
            </a:rPr>
            <a:t>  </a:t>
          </a:r>
          <a:r>
            <a:rPr lang="th-TH" sz="26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- “ลูกค้า ”  หมายความว่า บุคคลธรรมดา  นิติบุคคล หรือบุคคลที่มีการตกลงกันทางกฎหมายซึ่งมีความสัมพันธ์ทางธุรกิจกับสถาบันการเงินฯ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- “ ผู้ได้รับผลประโยชน์ที่แท้จริง ”  หมายความว่า  </a:t>
          </a:r>
          <a:r>
            <a:rPr lang="th-TH" sz="2600" b="1" u="sng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บุคคลธรรมดา</a:t>
          </a:r>
          <a:r>
            <a:rPr lang="th-TH" sz="26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ผู้เป็นเจ้าของที่แท้จริงหรือมีอำนาจควบคุมความสัมพันธ์ทางธุรกิจของลูกค้ากับสถาบันการเงินฯ  หรือบุคคลที่ลูกค้าทำธุรกรรมแทน  รวมถึงบุคคลผู้ใช้อำนาจแทนนิติบุคคลหรือบุคคลที่มีการตกลงกันทางกฎหมาย</a:t>
          </a:r>
          <a:endParaRPr lang="th-TH" sz="2600" b="1" kern="1200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124591" y="2461686"/>
        <a:ext cx="8501024" cy="230307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07D3A-FF4C-4436-9466-31E5C73851D2}">
      <dsp:nvSpPr>
        <dsp:cNvPr id="0" name=""/>
        <dsp:cNvSpPr/>
      </dsp:nvSpPr>
      <dsp:spPr>
        <a:xfrm>
          <a:off x="0" y="0"/>
          <a:ext cx="7929618" cy="14069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4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- </a:t>
          </a:r>
          <a:r>
            <a:rPr lang="th-TH" sz="44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ต้องทำเป็นลายลักษณ์อักษร</a:t>
          </a:r>
          <a:endParaRPr lang="th-TH" sz="44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68680" y="68680"/>
        <a:ext cx="7792258" cy="1269564"/>
      </dsp:txXfrm>
    </dsp:sp>
    <dsp:sp modelId="{08CB4F57-7623-4C94-9717-21008EEF970A}">
      <dsp:nvSpPr>
        <dsp:cNvPr id="0" name=""/>
        <dsp:cNvSpPr/>
      </dsp:nvSpPr>
      <dsp:spPr>
        <a:xfrm>
          <a:off x="0" y="1817689"/>
          <a:ext cx="7929618" cy="1406924"/>
        </a:xfrm>
        <a:prstGeom prst="roundRect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4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-</a:t>
          </a:r>
          <a:r>
            <a:rPr lang="th-TH" sz="5400" b="1" kern="1200" dirty="0" smtClean="0">
              <a:latin typeface="AngsanaUPC" pitchFamily="18" charset="-34"/>
              <a:cs typeface="AngsanaUPC" pitchFamily="18" charset="-34"/>
            </a:rPr>
            <a:t> </a:t>
          </a:r>
          <a:r>
            <a:rPr lang="th-TH" sz="44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ต้องได้รับอนุมัติจากคณะกรรมการ</a:t>
          </a:r>
          <a:endParaRPr lang="th-TH" sz="44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68680" y="1886369"/>
        <a:ext cx="7792258" cy="126956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C0C97-652B-44B3-80AD-B7D7490BEC6B}">
      <dsp:nvSpPr>
        <dsp:cNvPr id="0" name=""/>
        <dsp:cNvSpPr/>
      </dsp:nvSpPr>
      <dsp:spPr>
        <a:xfrm>
          <a:off x="0" y="359237"/>
          <a:ext cx="8643998" cy="7380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4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1</a:t>
          </a:r>
          <a:r>
            <a:rPr lang="th-TH" sz="36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. ผลิตภัณฑ์หรือบริการต่างๆ </a:t>
          </a:r>
          <a:endParaRPr lang="th-TH" sz="36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36030" y="395267"/>
        <a:ext cx="8571938" cy="666017"/>
      </dsp:txXfrm>
    </dsp:sp>
    <dsp:sp modelId="{51906772-CBC5-4EA5-8066-DF2D05C5E936}">
      <dsp:nvSpPr>
        <dsp:cNvPr id="0" name=""/>
        <dsp:cNvSpPr/>
      </dsp:nvSpPr>
      <dsp:spPr>
        <a:xfrm>
          <a:off x="0" y="1175519"/>
          <a:ext cx="8643998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ไม่ถูกใช้เป็นช่องทางในการสนับสนุนทางการเงินแต่การก่อการร้าย</a:t>
          </a:r>
          <a:endParaRPr lang="th-TH" sz="2400" b="1" kern="1200" dirty="0">
            <a:latin typeface="AngsanaUPC" pitchFamily="18" charset="-34"/>
            <a:cs typeface="AngsanaUPC" pitchFamily="18" charset="-34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กำหนดมาตราในการตรวจพบอย่างรวดเร็ว  และมาตรการในการดำเนินเพื่อบรรเทาความเสียหายได้มากที่สุด</a:t>
          </a:r>
          <a:endParaRPr lang="th-TH" sz="2400" b="1" kern="1200" dirty="0">
            <a:latin typeface="AngsanaUPC" pitchFamily="18" charset="-34"/>
            <a:cs typeface="AngsanaUPC" pitchFamily="18" charset="-34"/>
          </a:endParaRPr>
        </a:p>
      </dsp:txBody>
      <dsp:txXfrm>
        <a:off x="0" y="1175519"/>
        <a:ext cx="8643998" cy="1291680"/>
      </dsp:txXfrm>
    </dsp:sp>
    <dsp:sp modelId="{2967625A-BF2F-4581-898F-F5FDC291B475}">
      <dsp:nvSpPr>
        <dsp:cNvPr id="0" name=""/>
        <dsp:cNvSpPr/>
      </dsp:nvSpPr>
      <dsp:spPr>
        <a:xfrm>
          <a:off x="0" y="2455840"/>
          <a:ext cx="8643998" cy="626523"/>
        </a:xfrm>
        <a:prstGeom prst="roundRect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2. ลูกค้า</a:t>
          </a:r>
          <a:endParaRPr lang="th-TH" sz="36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30584" y="2486424"/>
        <a:ext cx="8582830" cy="565355"/>
      </dsp:txXfrm>
    </dsp:sp>
    <dsp:sp modelId="{FE7E83E9-71E2-4D85-92D7-BFC89A7072DA}">
      <dsp:nvSpPr>
        <dsp:cNvPr id="0" name=""/>
        <dsp:cNvSpPr/>
      </dsp:nvSpPr>
      <dsp:spPr>
        <a:xfrm>
          <a:off x="0" y="3177133"/>
          <a:ext cx="8643998" cy="251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กำหนดมาตรการเกี่ยวกับขั้นตอนการอนุมัติรับลูกค้าอย่างเคร่งครัด  และให้นำหลักเกณฑ์และวิธีการ การตรวจสอบเพื่อทราบข้อเท็จจริงเกี่ยวกับลูกค้ามากำหนดด้วย</a:t>
          </a:r>
          <a:endParaRPr lang="th-TH" sz="2400" b="1" kern="1200" dirty="0">
            <a:latin typeface="AngsanaUPC" pitchFamily="18" charset="-34"/>
            <a:cs typeface="AngsanaUPC" pitchFamily="18" charset="-34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กำหนดมาตรการให้ข้อมูลรายชื่อที่ได้รับการสำนักงาน </a:t>
          </a:r>
          <a:r>
            <a:rPr lang="th-TH" sz="2400" b="1" kern="1200" dirty="0" err="1" smtClean="0">
              <a:latin typeface="AngsanaUPC" pitchFamily="18" charset="-34"/>
              <a:cs typeface="AngsanaUPC" pitchFamily="18" charset="-34"/>
            </a:rPr>
            <a:t>ปปง.</a:t>
          </a: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 เป็นปัจจุบันอยู่เสมอ  และการใช้ข้อมูลดังกล่าวเพื่อตรวจสอบลูกค้าทั้งหมดอย่างสม่ำเสมอ  จนกว่าจะยุติความสัมพันธ์กับลูกค้า</a:t>
          </a:r>
          <a:endParaRPr lang="th-TH" sz="2400" b="1" kern="1200" dirty="0">
            <a:latin typeface="AngsanaUPC" pitchFamily="18" charset="-34"/>
            <a:cs typeface="AngsanaUPC" pitchFamily="18" charset="-34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กำหนดมาตรการเกี่ยวกับการปฏิเสธการสร้างความสัมพันธ์ทางธุรกิจ  การไม่ทำธุรกรรม  รวมทั้งการระงับการดำเนินการกับทรัพย์สิน</a:t>
          </a:r>
          <a:endParaRPr lang="th-TH" sz="2400" b="1" kern="1200" dirty="0">
            <a:latin typeface="AngsanaUPC" pitchFamily="18" charset="-34"/>
            <a:cs typeface="AngsanaUPC" pitchFamily="18" charset="-34"/>
          </a:endParaRPr>
        </a:p>
      </dsp:txBody>
      <dsp:txXfrm>
        <a:off x="0" y="3177133"/>
        <a:ext cx="8643998" cy="251712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E884A-EC3C-4608-8985-0F890AAC6732}">
      <dsp:nvSpPr>
        <dsp:cNvPr id="0" name=""/>
        <dsp:cNvSpPr/>
      </dsp:nvSpPr>
      <dsp:spPr>
        <a:xfrm>
          <a:off x="0" y="319721"/>
          <a:ext cx="8929718" cy="916710"/>
        </a:xfrm>
        <a:prstGeom prst="roundRect">
          <a:avLst/>
        </a:prstGeom>
        <a:gradFill rotWithShape="1">
          <a:gsLst>
            <a:gs pos="0">
              <a:schemeClr val="accent2">
                <a:tint val="96000"/>
                <a:satMod val="120000"/>
                <a:lumMod val="120000"/>
              </a:schemeClr>
            </a:gs>
            <a:gs pos="100000">
              <a:schemeClr val="accent2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2">
              <a:shade val="25000"/>
              <a:satMod val="18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latin typeface="AngsanaUPC" pitchFamily="18" charset="-34"/>
              <a:cs typeface="AngsanaUPC" pitchFamily="18" charset="-34"/>
            </a:rPr>
            <a:t>3. กรณีธุรกรรมทุกประเภท </a:t>
          </a:r>
          <a:endParaRPr lang="th-TH" sz="4000" b="1" kern="1200" dirty="0">
            <a:latin typeface="AngsanaUPC" pitchFamily="18" charset="-34"/>
            <a:cs typeface="AngsanaUPC" pitchFamily="18" charset="-34"/>
          </a:endParaRPr>
        </a:p>
      </dsp:txBody>
      <dsp:txXfrm>
        <a:off x="44750" y="364471"/>
        <a:ext cx="8840218" cy="827210"/>
      </dsp:txXfrm>
    </dsp:sp>
    <dsp:sp modelId="{2A08CA19-84F9-4A9B-98A0-F3C74FCE5E6D}">
      <dsp:nvSpPr>
        <dsp:cNvPr id="0" name=""/>
        <dsp:cNvSpPr/>
      </dsp:nvSpPr>
      <dsp:spPr>
        <a:xfrm>
          <a:off x="0" y="1409175"/>
          <a:ext cx="8929718" cy="23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519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กำหนดมาตรการเกี่ยวกับการตรวจสอบธุรกรรมทั้งหมดของลูกค้า  และผู้ที่ทำธุรกรรมเป็นครั้งคราวว่าเกี่ยวข้องกับการสนับสนุนทางการเงินแก่การก่อการร้ายหรือไม่  แม้ว่าข้อมูลจะไม่ตรงกับรายชื่อก็ตาม</a:t>
          </a:r>
          <a:endParaRPr lang="th-TH" sz="2400" b="1" kern="1200" dirty="0">
            <a:latin typeface="AngsanaUPC" pitchFamily="18" charset="-34"/>
            <a:cs typeface="AngsanaUPC" pitchFamily="18" charset="-34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กำหนดมาตรการในการรายงานธุรกรรมที่มีเหตุอันควรสงสัย  หรือควรเชื่อได้ว่า</a:t>
          </a:r>
          <a:endParaRPr lang="th-TH" sz="2400" b="1" kern="1200" dirty="0">
            <a:latin typeface="AngsanaUPC" pitchFamily="18" charset="-34"/>
            <a:cs typeface="AngsanaUPC" pitchFamily="18" charset="-34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800" b="0" kern="1200" dirty="0" smtClean="0">
              <a:latin typeface="AngsanaUPC" pitchFamily="18" charset="-34"/>
              <a:cs typeface="AngsanaUPC" pitchFamily="18" charset="-34"/>
            </a:rPr>
            <a:t> @    เกี่ยวข้องกับการสนับสนุนทางการเงินแก่การก่อการร้าย</a:t>
          </a:r>
          <a:endParaRPr lang="th-TH" sz="2800" b="0" kern="1200" dirty="0">
            <a:latin typeface="AngsanaUPC" pitchFamily="18" charset="-34"/>
            <a:cs typeface="AngsanaUPC" pitchFamily="18" charset="-34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800" b="0" kern="1200" dirty="0" smtClean="0">
              <a:latin typeface="AngsanaUPC" pitchFamily="18" charset="-34"/>
              <a:cs typeface="AngsanaUPC" pitchFamily="18" charset="-34"/>
            </a:rPr>
            <a:t> @    เป็นธุรกรรมที่ทำเพื่อประโยชน์ของบุคคลที่ถูกกำหนด</a:t>
          </a:r>
          <a:endParaRPr lang="th-TH" sz="2000" b="0" kern="1200" dirty="0">
            <a:latin typeface="AngsanaUPC" pitchFamily="18" charset="-34"/>
            <a:cs typeface="AngsanaUPC" pitchFamily="18" charset="-34"/>
          </a:endParaRPr>
        </a:p>
      </dsp:txBody>
      <dsp:txXfrm>
        <a:off x="0" y="1409175"/>
        <a:ext cx="8929718" cy="238464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4C558-49CA-40BD-A0F0-B6F3AAE294A0}">
      <dsp:nvSpPr>
        <dsp:cNvPr id="0" name=""/>
        <dsp:cNvSpPr/>
      </dsp:nvSpPr>
      <dsp:spPr>
        <a:xfrm>
          <a:off x="566" y="2103853"/>
          <a:ext cx="3175633" cy="1150143"/>
        </a:xfrm>
        <a:prstGeom prst="chevron">
          <a:avLst/>
        </a:prstGeom>
        <a:gradFill rotWithShape="1">
          <a:gsLst>
            <a:gs pos="0">
              <a:schemeClr val="accent1">
                <a:tint val="96000"/>
                <a:satMod val="120000"/>
                <a:lumMod val="120000"/>
              </a:schemeClr>
            </a:gs>
            <a:gs pos="100000">
              <a:schemeClr val="accent1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1">
              <a:shade val="25000"/>
              <a:satMod val="18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AngsanaUPC" pitchFamily="18" charset="-34"/>
              <a:cs typeface="AngsanaUPC" pitchFamily="18" charset="-34"/>
            </a:rPr>
            <a:t>      </a:t>
          </a:r>
          <a:r>
            <a:rPr lang="th-TH" sz="32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บุคคลธรรมดา</a:t>
          </a:r>
          <a:endParaRPr lang="th-TH" sz="2400" b="1" kern="1200" dirty="0" smtClean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(มาตรา 14 วรรคแรก)</a:t>
          </a:r>
          <a:endParaRPr lang="th-TH" sz="24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575638" y="2103853"/>
        <a:ext cx="2025490" cy="1150143"/>
      </dsp:txXfrm>
    </dsp:sp>
    <dsp:sp modelId="{B78715E2-AB9F-475D-8E35-BA10B24FCE3D}">
      <dsp:nvSpPr>
        <dsp:cNvPr id="0" name=""/>
        <dsp:cNvSpPr/>
      </dsp:nvSpPr>
      <dsp:spPr>
        <a:xfrm>
          <a:off x="2888663" y="2035983"/>
          <a:ext cx="2948623" cy="1285883"/>
        </a:xfrm>
        <a:prstGeom prst="chevron">
          <a:avLst/>
        </a:prstGeom>
        <a:gradFill rotWithShape="1">
          <a:gsLst>
            <a:gs pos="0">
              <a:schemeClr val="accent1">
                <a:tint val="96000"/>
                <a:satMod val="120000"/>
                <a:lumMod val="120000"/>
              </a:schemeClr>
            </a:gs>
            <a:gs pos="100000">
              <a:schemeClr val="accent1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1">
              <a:shade val="25000"/>
              <a:satMod val="18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ไม่ระงับการดำเนินการ 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 ไม่แจ้งข้อมูล</a:t>
          </a:r>
          <a:endParaRPr lang="th-TH" sz="20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3531605" y="2035983"/>
        <a:ext cx="1662740" cy="1285883"/>
      </dsp:txXfrm>
    </dsp:sp>
    <dsp:sp modelId="{68B7C02D-3C5C-4A25-8EB5-D00C6E8DBEA6}">
      <dsp:nvSpPr>
        <dsp:cNvPr id="0" name=""/>
        <dsp:cNvSpPr/>
      </dsp:nvSpPr>
      <dsp:spPr>
        <a:xfrm>
          <a:off x="5479788" y="2035983"/>
          <a:ext cx="3593681" cy="1285883"/>
        </a:xfrm>
        <a:prstGeom prst="chevron">
          <a:avLst/>
        </a:prstGeom>
        <a:gradFill rotWithShape="1">
          <a:gsLst>
            <a:gs pos="0">
              <a:schemeClr val="accent1">
                <a:tint val="96000"/>
                <a:satMod val="120000"/>
                <a:lumMod val="120000"/>
              </a:schemeClr>
            </a:gs>
            <a:gs pos="100000">
              <a:schemeClr val="accent1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1">
              <a:shade val="25000"/>
              <a:satMod val="18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จำคุกไม่เกินสามปี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ปรับไม่เกินสามแสนบาท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จำ /ปรับ</a:t>
          </a:r>
          <a:endParaRPr lang="th-TH" sz="20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6122730" y="2035983"/>
        <a:ext cx="2307798" cy="128588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4C558-49CA-40BD-A0F0-B6F3AAE294A0}">
      <dsp:nvSpPr>
        <dsp:cNvPr id="0" name=""/>
        <dsp:cNvSpPr/>
      </dsp:nvSpPr>
      <dsp:spPr>
        <a:xfrm>
          <a:off x="2150" y="708705"/>
          <a:ext cx="2945004" cy="1219501"/>
        </a:xfrm>
        <a:prstGeom prst="chevron">
          <a:avLst/>
        </a:prstGeom>
        <a:gradFill rotWithShape="1">
          <a:gsLst>
            <a:gs pos="0">
              <a:schemeClr val="accent3">
                <a:tint val="96000"/>
                <a:satMod val="120000"/>
                <a:lumMod val="120000"/>
              </a:schemeClr>
            </a:gs>
            <a:gs pos="100000">
              <a:schemeClr val="accent3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3">
              <a:shade val="25000"/>
              <a:satMod val="18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ผู้มีหน้าที่รายงาน</a:t>
          </a:r>
          <a:endParaRPr lang="th-TH" sz="3200" b="1" kern="1200" dirty="0" smtClean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(มาตรา 14 วรรคสอง)</a:t>
          </a:r>
          <a:endParaRPr lang="th-TH" sz="20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611901" y="708705"/>
        <a:ext cx="1725503" cy="1219501"/>
      </dsp:txXfrm>
    </dsp:sp>
    <dsp:sp modelId="{B78715E2-AB9F-475D-8E35-BA10B24FCE3D}">
      <dsp:nvSpPr>
        <dsp:cNvPr id="0" name=""/>
        <dsp:cNvSpPr/>
      </dsp:nvSpPr>
      <dsp:spPr>
        <a:xfrm>
          <a:off x="2612316" y="682455"/>
          <a:ext cx="3445792" cy="1272000"/>
        </a:xfrm>
        <a:prstGeom prst="chevron">
          <a:avLst/>
        </a:prstGeom>
        <a:gradFill rotWithShape="1">
          <a:gsLst>
            <a:gs pos="0">
              <a:schemeClr val="accent3">
                <a:tint val="96000"/>
                <a:satMod val="120000"/>
                <a:lumMod val="120000"/>
              </a:schemeClr>
            </a:gs>
            <a:gs pos="100000">
              <a:schemeClr val="accent3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3">
              <a:shade val="25000"/>
              <a:satMod val="18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ไม่ระงับการดำเนินการ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 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 ไม่แจ้งข้อมูล</a:t>
          </a:r>
          <a:endParaRPr lang="th-TH" sz="20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3248316" y="682455"/>
        <a:ext cx="2173792" cy="1272000"/>
      </dsp:txXfrm>
    </dsp:sp>
    <dsp:sp modelId="{68B7C02D-3C5C-4A25-8EB5-D00C6E8DBEA6}">
      <dsp:nvSpPr>
        <dsp:cNvPr id="0" name=""/>
        <dsp:cNvSpPr/>
      </dsp:nvSpPr>
      <dsp:spPr>
        <a:xfrm>
          <a:off x="5687203" y="708705"/>
          <a:ext cx="3250611" cy="1219501"/>
        </a:xfrm>
        <a:prstGeom prst="chevron">
          <a:avLst/>
        </a:prstGeom>
        <a:gradFill rotWithShape="1">
          <a:gsLst>
            <a:gs pos="0">
              <a:schemeClr val="accent3">
                <a:tint val="96000"/>
                <a:satMod val="120000"/>
                <a:lumMod val="120000"/>
              </a:schemeClr>
            </a:gs>
            <a:gs pos="100000">
              <a:schemeClr val="accent3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3">
              <a:shade val="25000"/>
              <a:satMod val="18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ปรับไม่เกินหนึ่งล้านบาท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และปรับอีกวันละ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หนึ่งหมื่นบาท</a:t>
          </a:r>
          <a:endParaRPr lang="th-TH" sz="20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6296954" y="708705"/>
        <a:ext cx="2031110" cy="12195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6F128-643D-4C81-B42D-55BAC403E85F}">
      <dsp:nvSpPr>
        <dsp:cNvPr id="0" name=""/>
        <dsp:cNvSpPr/>
      </dsp:nvSpPr>
      <dsp:spPr>
        <a:xfrm>
          <a:off x="0" y="169104"/>
          <a:ext cx="8572560" cy="12548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4.</a:t>
          </a:r>
          <a:r>
            <a:rPr lang="th-TH" sz="36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  กำหนดนโยบาย</a:t>
          </a:r>
          <a:endParaRPr lang="th-TH" sz="36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61256" y="230360"/>
        <a:ext cx="8450048" cy="1132313"/>
      </dsp:txXfrm>
    </dsp:sp>
    <dsp:sp modelId="{7CA34624-54E4-4500-882D-C0F70B631216}">
      <dsp:nvSpPr>
        <dsp:cNvPr id="0" name=""/>
        <dsp:cNvSpPr/>
      </dsp:nvSpPr>
      <dsp:spPr>
        <a:xfrm>
          <a:off x="0" y="1423930"/>
          <a:ext cx="8572560" cy="10764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17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800" b="0" kern="1200" dirty="0" smtClean="0">
              <a:latin typeface="AngsanaUPC" pitchFamily="18" charset="-34"/>
              <a:cs typeface="AngsanaUPC" pitchFamily="18" charset="-34"/>
            </a:rPr>
            <a:t>การรับลูกค้า</a:t>
          </a:r>
          <a:endParaRPr lang="th-TH" sz="2800" b="0" kern="1200" dirty="0">
            <a:latin typeface="AngsanaUPC" pitchFamily="18" charset="-34"/>
            <a:cs typeface="AngsanaUPC" pitchFamily="18" charset="-34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800" b="0" kern="1200" dirty="0" smtClean="0">
              <a:latin typeface="AngsanaUPC" pitchFamily="18" charset="-34"/>
              <a:cs typeface="AngsanaUPC" pitchFamily="18" charset="-34"/>
            </a:rPr>
            <a:t>การบริหารความเสี่ยงที่อาจเกี่ยวกับการฟอกเงิน</a:t>
          </a:r>
          <a:endParaRPr lang="th-TH" sz="2800" b="0" kern="1200" dirty="0">
            <a:latin typeface="AngsanaUPC" pitchFamily="18" charset="-34"/>
            <a:cs typeface="AngsanaUPC" pitchFamily="18" charset="-34"/>
          </a:endParaRPr>
        </a:p>
      </dsp:txBody>
      <dsp:txXfrm>
        <a:off x="0" y="1423930"/>
        <a:ext cx="8572560" cy="1076400"/>
      </dsp:txXfrm>
    </dsp:sp>
    <dsp:sp modelId="{1AC0D116-68BA-48F7-8F94-A37873C54774}">
      <dsp:nvSpPr>
        <dsp:cNvPr id="0" name=""/>
        <dsp:cNvSpPr/>
      </dsp:nvSpPr>
      <dsp:spPr>
        <a:xfrm>
          <a:off x="0" y="2500330"/>
          <a:ext cx="8572560" cy="1254825"/>
        </a:xfrm>
        <a:prstGeom prst="roundRect">
          <a:avLst/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คณะกรรมการของบริษัท  ต้องมีมติเห็นชอบและอนุมัติ</a:t>
          </a:r>
          <a:endParaRPr lang="th-TH" sz="36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61256" y="2561586"/>
        <a:ext cx="8450048" cy="1132313"/>
      </dsp:txXfrm>
    </dsp:sp>
    <dsp:sp modelId="{6283BE98-FFF2-433C-B30B-441C5C6CBF9C}">
      <dsp:nvSpPr>
        <dsp:cNvPr id="0" name=""/>
        <dsp:cNvSpPr/>
      </dsp:nvSpPr>
      <dsp:spPr>
        <a:xfrm>
          <a:off x="0" y="3755155"/>
          <a:ext cx="8572560" cy="10764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17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800" b="0" i="0" kern="1200" dirty="0" smtClean="0">
              <a:latin typeface="AngsanaUPC" pitchFamily="18" charset="-34"/>
              <a:cs typeface="AngsanaUPC" pitchFamily="18" charset="-34"/>
            </a:rPr>
            <a:t>นโยบายและระเบียบวิธีการ  รวมถึงกำหนดมาตรการ  ในการจัดทำแนวปฏิบัติ  และคู่มือการปฏิบัติงานของพนักงาน  เพื่อสนับสนุนการปฏิบัติตามกฎหมาย </a:t>
          </a:r>
          <a:r>
            <a:rPr lang="th-TH" sz="2800" b="0" i="0" kern="1200" dirty="0" err="1" smtClean="0">
              <a:latin typeface="AngsanaUPC" pitchFamily="18" charset="-34"/>
              <a:cs typeface="AngsanaUPC" pitchFamily="18" charset="-34"/>
            </a:rPr>
            <a:t>ปปง.</a:t>
          </a:r>
          <a:endParaRPr lang="th-TH" sz="2800" b="0" i="0" kern="1200" dirty="0">
            <a:latin typeface="AngsanaUPC" pitchFamily="18" charset="-34"/>
            <a:cs typeface="AngsanaUPC" pitchFamily="18" charset="-34"/>
          </a:endParaRPr>
        </a:p>
      </dsp:txBody>
      <dsp:txXfrm>
        <a:off x="0" y="3755155"/>
        <a:ext cx="8572560" cy="1076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D9CCB-67F3-4920-9EA1-2C9F490AF616}">
      <dsp:nvSpPr>
        <dsp:cNvPr id="0" name=""/>
        <dsp:cNvSpPr/>
      </dsp:nvSpPr>
      <dsp:spPr>
        <a:xfrm>
          <a:off x="0" y="3762330"/>
          <a:ext cx="8750206" cy="823105"/>
        </a:xfrm>
        <a:prstGeom prst="rect">
          <a:avLst/>
        </a:prstGeom>
        <a:gradFill rotWithShape="1">
          <a:gsLst>
            <a:gs pos="0">
              <a:schemeClr val="accent1">
                <a:tint val="96000"/>
                <a:satMod val="120000"/>
                <a:lumMod val="120000"/>
              </a:schemeClr>
            </a:gs>
            <a:gs pos="100000">
              <a:schemeClr val="accent1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1">
              <a:shade val="25000"/>
              <a:satMod val="18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ห้ามเปิดเผยข้อเท็จจริง หรือกระทำด้วยประการใดให้ลูกค้าทราบเกี่ยวกับการรายงานธุรกรรมที่มีเหตุ     อันควรสงสัย</a:t>
          </a:r>
          <a:endParaRPr lang="th-TH" sz="24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>
        <a:off x="0" y="3762330"/>
        <a:ext cx="8750206" cy="823105"/>
      </dsp:txXfrm>
    </dsp:sp>
    <dsp:sp modelId="{C4144311-EE47-4689-B5EA-8FE82BDA6DAB}">
      <dsp:nvSpPr>
        <dsp:cNvPr id="0" name=""/>
        <dsp:cNvSpPr/>
      </dsp:nvSpPr>
      <dsp:spPr>
        <a:xfrm rot="10800000">
          <a:off x="0" y="2508740"/>
          <a:ext cx="8750206" cy="1265936"/>
        </a:xfrm>
        <a:prstGeom prst="upArrowCallout">
          <a:avLst/>
        </a:prstGeom>
        <a:gradFill rotWithShape="1">
          <a:gsLst>
            <a:gs pos="0">
              <a:schemeClr val="accent1">
                <a:tint val="96000"/>
                <a:satMod val="120000"/>
                <a:lumMod val="120000"/>
              </a:schemeClr>
            </a:gs>
            <a:gs pos="100000">
              <a:schemeClr val="accent1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1">
              <a:shade val="25000"/>
              <a:satMod val="18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ห้ามสร้างความสัมพันธ์ทางธุรกิจหรือทำธุรกรรมกับลูกค้าที่ปกปิดชื่อจริงหรือใช้ชื่อแฝง</a:t>
          </a:r>
          <a:endParaRPr lang="th-TH" sz="24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 rot="10800000">
        <a:off x="0" y="2508740"/>
        <a:ext cx="8750206" cy="822567"/>
      </dsp:txXfrm>
    </dsp:sp>
    <dsp:sp modelId="{67DFC87C-41C9-402E-B0C6-5CAC954ACF27}">
      <dsp:nvSpPr>
        <dsp:cNvPr id="0" name=""/>
        <dsp:cNvSpPr/>
      </dsp:nvSpPr>
      <dsp:spPr>
        <a:xfrm rot="10800000">
          <a:off x="0" y="1255149"/>
          <a:ext cx="8750206" cy="1265936"/>
        </a:xfrm>
        <a:prstGeom prst="upArrowCallout">
          <a:avLst/>
        </a:prstGeom>
        <a:gradFill rotWithShape="1">
          <a:gsLst>
            <a:gs pos="0">
              <a:schemeClr val="accent1">
                <a:tint val="96000"/>
                <a:satMod val="120000"/>
                <a:lumMod val="120000"/>
              </a:schemeClr>
            </a:gs>
            <a:gs pos="100000">
              <a:schemeClr val="accent1"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flat">
          <a:bevelT w="12700" h="12700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ก่อนนำเสนอผลิตภัณฑ์ใหม่  ต้องดำเนินการประเมินความเสี่ยงและกำหนดมาตรการที่เหมาะสมเพื่อบรรเทาความเสี่ยงที่อาจเกิดขึ้น</a:t>
          </a:r>
          <a:endParaRPr lang="th-TH" sz="24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 rot="10800000">
        <a:off x="0" y="1255149"/>
        <a:ext cx="8750206" cy="822567"/>
      </dsp:txXfrm>
    </dsp:sp>
    <dsp:sp modelId="{3A64548A-91B6-48E4-89F9-F81F9FFFE852}">
      <dsp:nvSpPr>
        <dsp:cNvPr id="0" name=""/>
        <dsp:cNvSpPr/>
      </dsp:nvSpPr>
      <dsp:spPr>
        <a:xfrm rot="10800000">
          <a:off x="0" y="1559"/>
          <a:ext cx="8750206" cy="1265936"/>
        </a:xfrm>
        <a:prstGeom prst="upArrowCallout">
          <a:avLst/>
        </a:prstGeom>
        <a:gradFill rotWithShape="1">
          <a:gsLst>
            <a:gs pos="0">
              <a:schemeClr val="accent1">
                <a:tint val="96000"/>
                <a:satMod val="120000"/>
                <a:lumMod val="120000"/>
              </a:schemeClr>
            </a:gs>
            <a:gs pos="100000">
              <a:schemeClr val="accent1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1">
              <a:shade val="25000"/>
              <a:satMod val="18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rPr>
            <a:t>กำหนดนโยบายและระเบียบวิธีการสำหรับการประเมินและบริหารความเสี่ยงด้านการฟอกเงินและการสนับสนุนทางการเงินแก่การก่อการร้าย</a:t>
          </a:r>
          <a:endParaRPr lang="th-TH" sz="2400" b="1" kern="1200" dirty="0">
            <a:solidFill>
              <a:schemeClr val="tx1"/>
            </a:solidFill>
            <a:latin typeface="AngsanaUPC" pitchFamily="18" charset="-34"/>
            <a:cs typeface="AngsanaUPC" pitchFamily="18" charset="-34"/>
          </a:endParaRPr>
        </a:p>
      </dsp:txBody>
      <dsp:txXfrm rot="10800000">
        <a:off x="0" y="1559"/>
        <a:ext cx="8750206" cy="8225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996F9-EEE4-441E-A400-137719CB95F1}">
      <dsp:nvSpPr>
        <dsp:cNvPr id="0" name=""/>
        <dsp:cNvSpPr/>
      </dsp:nvSpPr>
      <dsp:spPr>
        <a:xfrm>
          <a:off x="0" y="0"/>
          <a:ext cx="8975948" cy="8529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 New" pitchFamily="18" charset="-34"/>
              <a:cs typeface="Angsana New" pitchFamily="18" charset="-34"/>
            </a:rPr>
            <a:t>กรณีการตรวจสอบที่อาจทำให้ลูกค้าทราบการรายงานฯ  ให้รายงานเป็นธุรกรรมที่มีเหตุอันควรสงสัย</a:t>
          </a:r>
          <a:endParaRPr lang="th-TH" sz="26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41637" y="41637"/>
        <a:ext cx="8892674" cy="769664"/>
      </dsp:txXfrm>
    </dsp:sp>
    <dsp:sp modelId="{F3B10F07-6249-4EE9-9B90-BE2209CA6C3F}">
      <dsp:nvSpPr>
        <dsp:cNvPr id="0" name=""/>
        <dsp:cNvSpPr/>
      </dsp:nvSpPr>
      <dsp:spPr>
        <a:xfrm>
          <a:off x="0" y="857857"/>
          <a:ext cx="8975948" cy="7818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 New" pitchFamily="18" charset="-34"/>
              <a:cs typeface="Angsana New" pitchFamily="18" charset="-34"/>
            </a:rPr>
            <a:t>ต้องจัดบุคลากรที่มีความเข้าใจกระบวนการในการตรวจสอบฯ เป็นผู้ปฏิบัติงาน</a:t>
          </a:r>
          <a:endParaRPr lang="th-TH" sz="26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38166" y="896023"/>
        <a:ext cx="8899616" cy="705492"/>
      </dsp:txXfrm>
    </dsp:sp>
    <dsp:sp modelId="{557BDAC6-6272-498C-92D1-0FF234A2BA4D}">
      <dsp:nvSpPr>
        <dsp:cNvPr id="0" name=""/>
        <dsp:cNvSpPr/>
      </dsp:nvSpPr>
      <dsp:spPr>
        <a:xfrm>
          <a:off x="0" y="1640837"/>
          <a:ext cx="8975948" cy="29519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 New" pitchFamily="18" charset="-34"/>
              <a:cs typeface="Angsana New" pitchFamily="18" charset="-34"/>
            </a:rPr>
            <a:t>ธุรกรรมที่สงสัยว่ามีส่วนเกี่ยวข้องกับการฟอกเงินฯ ต้องรายงานการตรวจสอบดังนี้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 New" pitchFamily="18" charset="-34"/>
              <a:cs typeface="Angsana New" pitchFamily="18" charset="-34"/>
            </a:rPr>
            <a:t> 	1)  ระบุตัวตนของลูกค้าและพิสูจน์ทราบตัวตนของลูกค้าจากทุกแหล่ง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 New" pitchFamily="18" charset="-34"/>
              <a:cs typeface="Angsana New" pitchFamily="18" charset="-34"/>
            </a:rPr>
            <a:t>   	2)  ระบุผู้รับผลประโยชน์ที่แท้จริง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 New" pitchFamily="18" charset="-34"/>
              <a:cs typeface="Angsana New" pitchFamily="18" charset="-34"/>
            </a:rPr>
            <a:t>	3.  ตรวจสอบข้อมูลลูกค้าและผู้รับผลประโยชน์ที่แท้จริงกับข้อมูลรายชื่อ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 New" pitchFamily="18" charset="-34"/>
              <a:cs typeface="Angsana New" pitchFamily="18" charset="-34"/>
            </a:rPr>
            <a:t>                          (</a:t>
          </a:r>
          <a:r>
            <a:rPr lang="en-US" sz="2600" b="1" kern="1200" dirty="0" smtClean="0">
              <a:latin typeface="Angsana New" pitchFamily="18" charset="-34"/>
              <a:cs typeface="Angsana New" pitchFamily="18" charset="-34"/>
            </a:rPr>
            <a:t> U/N LIST ,   THAILAND LIST  </a:t>
          </a:r>
          <a:r>
            <a:rPr lang="th-TH" sz="2600" b="1" kern="1200" dirty="0" smtClean="0">
              <a:latin typeface="Angsana New" pitchFamily="18" charset="-34"/>
              <a:cs typeface="Angsana New" pitchFamily="18" charset="-34"/>
            </a:rPr>
            <a:t>ฯลฯ )</a:t>
          </a:r>
        </a:p>
      </dsp:txBody>
      <dsp:txXfrm>
        <a:off x="144105" y="1784942"/>
        <a:ext cx="8687738" cy="2663787"/>
      </dsp:txXfrm>
    </dsp:sp>
    <dsp:sp modelId="{E1F6BA90-85FA-4BEB-995C-5CE712EF5119}">
      <dsp:nvSpPr>
        <dsp:cNvPr id="0" name=""/>
        <dsp:cNvSpPr/>
      </dsp:nvSpPr>
      <dsp:spPr>
        <a:xfrm>
          <a:off x="0" y="4597244"/>
          <a:ext cx="8975948" cy="10463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 New" pitchFamily="18" charset="-34"/>
              <a:cs typeface="Angsana New" pitchFamily="18" charset="-34"/>
            </a:rPr>
            <a:t>ปรับปรุงและทบทวนนโยบายและระเบียบวิธีการสำหรับการประเมินให้ทันสมัยอยู่เสมอ</a:t>
          </a:r>
        </a:p>
      </dsp:txBody>
      <dsp:txXfrm>
        <a:off x="51079" y="4648323"/>
        <a:ext cx="8873790" cy="9441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8AAAF-7D90-48A3-8D19-027F22DB458D}">
      <dsp:nvSpPr>
        <dsp:cNvPr id="0" name=""/>
        <dsp:cNvSpPr/>
      </dsp:nvSpPr>
      <dsp:spPr>
        <a:xfrm>
          <a:off x="-5654055" y="-865513"/>
          <a:ext cx="6731687" cy="6731687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549A4-413A-428C-825F-0170C031A32B}">
      <dsp:nvSpPr>
        <dsp:cNvPr id="0" name=""/>
        <dsp:cNvSpPr/>
      </dsp:nvSpPr>
      <dsp:spPr>
        <a:xfrm>
          <a:off x="564103" y="384450"/>
          <a:ext cx="7938476" cy="769301"/>
        </a:xfrm>
        <a:prstGeom prst="rect">
          <a:avLst/>
        </a:prstGeom>
        <a:gradFill rotWithShape="1">
          <a:gsLst>
            <a:gs pos="0">
              <a:schemeClr val="accent2">
                <a:tint val="96000"/>
                <a:satMod val="120000"/>
                <a:lumMod val="120000"/>
              </a:schemeClr>
            </a:gs>
            <a:gs pos="100000">
              <a:schemeClr val="accent2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contourW="19050" prstMaterial="flat">
          <a:bevelT w="63500" h="63500"/>
          <a:contourClr>
            <a:schemeClr val="accent2">
              <a:shade val="25000"/>
              <a:satMod val="18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1063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บริษัทต้องตรวจสอบธุรกรรมที่ลูกค้าได้ทำเพื่อบริหารความเสี่ยง  และรายงานธุรกรรมอันควรสงสัย</a:t>
          </a:r>
          <a:endParaRPr lang="th-TH" sz="2800" b="0" kern="1200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564103" y="384450"/>
        <a:ext cx="7938476" cy="769301"/>
      </dsp:txXfrm>
    </dsp:sp>
    <dsp:sp modelId="{9701D4BD-21BB-4E53-B231-30F1BD911A70}">
      <dsp:nvSpPr>
        <dsp:cNvPr id="0" name=""/>
        <dsp:cNvSpPr/>
      </dsp:nvSpPr>
      <dsp:spPr>
        <a:xfrm>
          <a:off x="83290" y="288288"/>
          <a:ext cx="961626" cy="96162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83848D2-F0FD-4F37-AD8C-7D7D7D98CF84}">
      <dsp:nvSpPr>
        <dsp:cNvPr id="0" name=""/>
        <dsp:cNvSpPr/>
      </dsp:nvSpPr>
      <dsp:spPr>
        <a:xfrm>
          <a:off x="1005161" y="1538603"/>
          <a:ext cx="7497418" cy="769301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063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latin typeface="Angsana New" pitchFamily="18" charset="-34"/>
              <a:cs typeface="Angsana New" pitchFamily="18" charset="-34"/>
            </a:rPr>
            <a:t>ประเมินและบริหารความเสี่ยงกับลูกค้าทุกรายตั้งแต่เริ่มความสัมพันธ์จนยุติความสัมพันธ์</a:t>
          </a:r>
          <a:endParaRPr lang="th-TH" sz="1800" b="0" kern="1200" dirty="0">
            <a:latin typeface="Angsana New" pitchFamily="18" charset="-34"/>
            <a:cs typeface="Angsana New" pitchFamily="18" charset="-34"/>
          </a:endParaRPr>
        </a:p>
      </dsp:txBody>
      <dsp:txXfrm>
        <a:off x="1005161" y="1538603"/>
        <a:ext cx="7497418" cy="769301"/>
      </dsp:txXfrm>
    </dsp:sp>
    <dsp:sp modelId="{54DDB54D-09DE-42D8-B9E6-A86F001D2316}">
      <dsp:nvSpPr>
        <dsp:cNvPr id="0" name=""/>
        <dsp:cNvSpPr/>
      </dsp:nvSpPr>
      <dsp:spPr>
        <a:xfrm>
          <a:off x="524348" y="1442440"/>
          <a:ext cx="961626" cy="96162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1032172"/>
              <a:satOff val="10348"/>
              <a:lumOff val="-71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955BB29-08DF-4CA1-90BE-AAFD584C5622}">
      <dsp:nvSpPr>
        <dsp:cNvPr id="0" name=""/>
        <dsp:cNvSpPr/>
      </dsp:nvSpPr>
      <dsp:spPr>
        <a:xfrm>
          <a:off x="1005161" y="2692755"/>
          <a:ext cx="7497418" cy="769301"/>
        </a:xfrm>
        <a:prstGeom prst="rect">
          <a:avLst/>
        </a:prstGeom>
        <a:solidFill>
          <a:srgbClr val="FFFF00"/>
        </a:solidFill>
        <a:ln>
          <a:solidFill>
            <a:srgbClr val="00B0F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063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latin typeface="Angsana New" pitchFamily="18" charset="-34"/>
              <a:cs typeface="Angsana New" pitchFamily="18" charset="-34"/>
            </a:rPr>
            <a:t>กำหนดมาตรการการตรวจสอบตามระดับความเสี่ยงของลูกค้า  สูง / ต่ำ</a:t>
          </a:r>
          <a:endParaRPr lang="th-TH" sz="2800" b="0" kern="1200" dirty="0">
            <a:latin typeface="Angsana New" pitchFamily="18" charset="-34"/>
            <a:cs typeface="Angsana New" pitchFamily="18" charset="-34"/>
          </a:endParaRPr>
        </a:p>
      </dsp:txBody>
      <dsp:txXfrm>
        <a:off x="1005161" y="2692755"/>
        <a:ext cx="7497418" cy="769301"/>
      </dsp:txXfrm>
    </dsp:sp>
    <dsp:sp modelId="{E6876D00-1D57-4231-9A53-72A25E333BD3}">
      <dsp:nvSpPr>
        <dsp:cNvPr id="0" name=""/>
        <dsp:cNvSpPr/>
      </dsp:nvSpPr>
      <dsp:spPr>
        <a:xfrm>
          <a:off x="524348" y="2596592"/>
          <a:ext cx="961626" cy="96162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2064345"/>
              <a:satOff val="20696"/>
              <a:lumOff val="-143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9C03870-116D-4201-BEBB-D7FBCF97CDE5}">
      <dsp:nvSpPr>
        <dsp:cNvPr id="0" name=""/>
        <dsp:cNvSpPr/>
      </dsp:nvSpPr>
      <dsp:spPr>
        <a:xfrm>
          <a:off x="564103" y="3846907"/>
          <a:ext cx="7938476" cy="769301"/>
        </a:xfrm>
        <a:prstGeom prst="rect">
          <a:avLst/>
        </a:prstGeom>
        <a:gradFill rotWithShape="0">
          <a:gsLst>
            <a:gs pos="0">
              <a:schemeClr val="accent5">
                <a:hueOff val="-3096517"/>
                <a:satOff val="31044"/>
                <a:lumOff val="-21569"/>
                <a:alphaOff val="0"/>
                <a:tint val="0"/>
              </a:schemeClr>
            </a:gs>
            <a:gs pos="44000">
              <a:schemeClr val="accent5">
                <a:hueOff val="-3096517"/>
                <a:satOff val="31044"/>
                <a:lumOff val="-21569"/>
                <a:alphaOff val="0"/>
                <a:tint val="60000"/>
                <a:satMod val="120000"/>
              </a:schemeClr>
            </a:gs>
            <a:gs pos="100000">
              <a:schemeClr val="accent5">
                <a:hueOff val="-3096517"/>
                <a:satOff val="31044"/>
                <a:lumOff val="-21569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063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latin typeface="Angsana New" pitchFamily="18" charset="-34"/>
              <a:cs typeface="Angsana New" pitchFamily="18" charset="-34"/>
            </a:rPr>
            <a:t>ตรวจสอบและปรับปรุงข้อมูลของลูกค้าที่ใช้ในการแสดงตนอย่างสม่ำเสมอ</a:t>
          </a:r>
          <a:endParaRPr lang="th-TH" sz="2800" b="0" kern="1200" dirty="0">
            <a:latin typeface="Angsana New" pitchFamily="18" charset="-34"/>
            <a:cs typeface="Angsana New" pitchFamily="18" charset="-34"/>
          </a:endParaRPr>
        </a:p>
      </dsp:txBody>
      <dsp:txXfrm>
        <a:off x="564103" y="3846907"/>
        <a:ext cx="7938476" cy="769301"/>
      </dsp:txXfrm>
    </dsp:sp>
    <dsp:sp modelId="{CE34BEB6-18A1-495C-8ED6-0519E4150488}">
      <dsp:nvSpPr>
        <dsp:cNvPr id="0" name=""/>
        <dsp:cNvSpPr/>
      </dsp:nvSpPr>
      <dsp:spPr>
        <a:xfrm>
          <a:off x="83290" y="3750745"/>
          <a:ext cx="961626" cy="96162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3096517"/>
              <a:satOff val="31044"/>
              <a:lumOff val="-21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B1395-0F9B-42DE-9618-30E72C74102C}">
      <dsp:nvSpPr>
        <dsp:cNvPr id="0" name=""/>
        <dsp:cNvSpPr/>
      </dsp:nvSpPr>
      <dsp:spPr>
        <a:xfrm>
          <a:off x="0" y="334638"/>
          <a:ext cx="882164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073CE-C852-4586-8C74-D528783475D9}">
      <dsp:nvSpPr>
        <dsp:cNvPr id="0" name=""/>
        <dsp:cNvSpPr/>
      </dsp:nvSpPr>
      <dsp:spPr>
        <a:xfrm>
          <a:off x="441082" y="98478"/>
          <a:ext cx="7998919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3406" tIns="0" rIns="2334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effectLst/>
              <a:latin typeface="AngsanaUPC" pitchFamily="18" charset="-34"/>
              <a:cs typeface="AngsanaUPC" pitchFamily="18" charset="-34"/>
            </a:rPr>
            <a:t>โครงสร้างการถือหุ้นมีความผิดปกติหรือมีความซับซ้อน</a:t>
          </a:r>
          <a:endParaRPr lang="th-TH" sz="2800" b="0" kern="1200" dirty="0">
            <a:effectLst/>
            <a:latin typeface="AngsanaUPC" pitchFamily="18" charset="-34"/>
            <a:cs typeface="AngsanaUPC" pitchFamily="18" charset="-34"/>
          </a:endParaRPr>
        </a:p>
      </dsp:txBody>
      <dsp:txXfrm>
        <a:off x="464139" y="121535"/>
        <a:ext cx="7952805" cy="426206"/>
      </dsp:txXfrm>
    </dsp:sp>
    <dsp:sp modelId="{2C46C773-3838-421A-8D67-EB56C4920D48}">
      <dsp:nvSpPr>
        <dsp:cNvPr id="0" name=""/>
        <dsp:cNvSpPr/>
      </dsp:nvSpPr>
      <dsp:spPr>
        <a:xfrm>
          <a:off x="0" y="1060398"/>
          <a:ext cx="882164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16086"/>
              <a:satOff val="5174"/>
              <a:lumOff val="-35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712D23-3C54-4AA2-9F10-0E103D37F791}">
      <dsp:nvSpPr>
        <dsp:cNvPr id="0" name=""/>
        <dsp:cNvSpPr/>
      </dsp:nvSpPr>
      <dsp:spPr>
        <a:xfrm>
          <a:off x="441082" y="824238"/>
          <a:ext cx="8065487" cy="472320"/>
        </a:xfrm>
        <a:prstGeom prst="roundRect">
          <a:avLst/>
        </a:prstGeom>
        <a:gradFill rotWithShape="0">
          <a:gsLst>
            <a:gs pos="0">
              <a:schemeClr val="accent5">
                <a:hueOff val="-516086"/>
                <a:satOff val="5174"/>
                <a:lumOff val="-3595"/>
                <a:alphaOff val="0"/>
                <a:tint val="0"/>
              </a:schemeClr>
            </a:gs>
            <a:gs pos="44000">
              <a:schemeClr val="accent5">
                <a:hueOff val="-516086"/>
                <a:satOff val="5174"/>
                <a:lumOff val="-3595"/>
                <a:alphaOff val="0"/>
                <a:tint val="60000"/>
                <a:satMod val="120000"/>
              </a:schemeClr>
            </a:gs>
            <a:gs pos="100000">
              <a:schemeClr val="accent5">
                <a:hueOff val="-516086"/>
                <a:satOff val="5174"/>
                <a:lumOff val="-3595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3406" tIns="0" rIns="23340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/>
              <a:latin typeface="AngsanaUPC" pitchFamily="18" charset="-34"/>
              <a:cs typeface="AngsanaUPC" pitchFamily="18" charset="-34"/>
            </a:rPr>
            <a:t>ตรงกับข้อมูลที่สำนักงาน ปปง. แจ้งว่าเป็นรายชื่อที่ต้องกำหนดให้เป็นลูกค้าที่มีความเสี่ยงสูง</a:t>
          </a:r>
          <a:endParaRPr lang="th-TH" sz="2400" b="1" kern="1200" dirty="0">
            <a:effectLst/>
            <a:latin typeface="AngsanaUPC" pitchFamily="18" charset="-34"/>
            <a:cs typeface="AngsanaUPC" pitchFamily="18" charset="-34"/>
          </a:endParaRPr>
        </a:p>
      </dsp:txBody>
      <dsp:txXfrm>
        <a:off x="464139" y="847295"/>
        <a:ext cx="8019373" cy="426206"/>
      </dsp:txXfrm>
    </dsp:sp>
    <dsp:sp modelId="{C399B7B5-6E00-4A70-BD94-843F5A2C59A3}">
      <dsp:nvSpPr>
        <dsp:cNvPr id="0" name=""/>
        <dsp:cNvSpPr/>
      </dsp:nvSpPr>
      <dsp:spPr>
        <a:xfrm>
          <a:off x="0" y="1786158"/>
          <a:ext cx="882164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032172"/>
              <a:satOff val="10348"/>
              <a:lumOff val="-71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FE08F-73F2-46FD-8C1D-D9F65491AABE}">
      <dsp:nvSpPr>
        <dsp:cNvPr id="0" name=""/>
        <dsp:cNvSpPr/>
      </dsp:nvSpPr>
      <dsp:spPr>
        <a:xfrm>
          <a:off x="441082" y="1549998"/>
          <a:ext cx="8164413" cy="472320"/>
        </a:xfrm>
        <a:prstGeom prst="roundRect">
          <a:avLst/>
        </a:prstGeom>
        <a:gradFill rotWithShape="0">
          <a:gsLst>
            <a:gs pos="0">
              <a:schemeClr val="accent5">
                <a:hueOff val="-1032172"/>
                <a:satOff val="10348"/>
                <a:lumOff val="-7190"/>
                <a:alphaOff val="0"/>
                <a:tint val="0"/>
              </a:schemeClr>
            </a:gs>
            <a:gs pos="44000">
              <a:schemeClr val="accent5">
                <a:hueOff val="-1032172"/>
                <a:satOff val="10348"/>
                <a:lumOff val="-7190"/>
                <a:alphaOff val="0"/>
                <a:tint val="60000"/>
                <a:satMod val="120000"/>
              </a:schemeClr>
            </a:gs>
            <a:gs pos="100000">
              <a:schemeClr val="accent5">
                <a:hueOff val="-1032172"/>
                <a:satOff val="10348"/>
                <a:lumOff val="-719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3406" tIns="0" rIns="2334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effectLst/>
              <a:latin typeface="AngsanaUPC" pitchFamily="18" charset="-34"/>
              <a:cs typeface="AngsanaUPC" pitchFamily="18" charset="-34"/>
            </a:rPr>
            <a:t>ประกอบอาชีพที่มีความเสี่ยงสูง</a:t>
          </a:r>
          <a:endParaRPr lang="th-TH" sz="2800" b="0" kern="1200" dirty="0">
            <a:effectLst/>
            <a:latin typeface="AngsanaUPC" pitchFamily="18" charset="-34"/>
            <a:cs typeface="AngsanaUPC" pitchFamily="18" charset="-34"/>
          </a:endParaRPr>
        </a:p>
      </dsp:txBody>
      <dsp:txXfrm>
        <a:off x="464139" y="1573055"/>
        <a:ext cx="8118299" cy="426206"/>
      </dsp:txXfrm>
    </dsp:sp>
    <dsp:sp modelId="{51283291-381D-4770-A8F2-A0B3C77A32F1}">
      <dsp:nvSpPr>
        <dsp:cNvPr id="0" name=""/>
        <dsp:cNvSpPr/>
      </dsp:nvSpPr>
      <dsp:spPr>
        <a:xfrm>
          <a:off x="0" y="2511917"/>
          <a:ext cx="882164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548258"/>
              <a:satOff val="15522"/>
              <a:lumOff val="-10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393C82-5433-419C-A486-B7040BBE311B}">
      <dsp:nvSpPr>
        <dsp:cNvPr id="0" name=""/>
        <dsp:cNvSpPr/>
      </dsp:nvSpPr>
      <dsp:spPr>
        <a:xfrm>
          <a:off x="441082" y="2275757"/>
          <a:ext cx="8132117" cy="472320"/>
        </a:xfrm>
        <a:prstGeom prst="roundRect">
          <a:avLst/>
        </a:prstGeom>
        <a:gradFill rotWithShape="0">
          <a:gsLst>
            <a:gs pos="0">
              <a:schemeClr val="accent5">
                <a:hueOff val="-1548258"/>
                <a:satOff val="15522"/>
                <a:lumOff val="-10784"/>
                <a:alphaOff val="0"/>
                <a:tint val="0"/>
              </a:schemeClr>
            </a:gs>
            <a:gs pos="44000">
              <a:schemeClr val="accent5">
                <a:hueOff val="-1548258"/>
                <a:satOff val="15522"/>
                <a:lumOff val="-10784"/>
                <a:alphaOff val="0"/>
                <a:tint val="60000"/>
                <a:satMod val="120000"/>
              </a:schemeClr>
            </a:gs>
            <a:gs pos="100000">
              <a:schemeClr val="accent5">
                <a:hueOff val="-1548258"/>
                <a:satOff val="15522"/>
                <a:lumOff val="-10784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3406" tIns="0" rIns="2334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effectLst/>
              <a:latin typeface="AngsanaUPC" pitchFamily="18" charset="-34"/>
              <a:cs typeface="AngsanaUPC" pitchFamily="18" charset="-34"/>
            </a:rPr>
            <a:t>เป็นบุคคลที่มีสถานภาพทางการเมือง</a:t>
          </a:r>
          <a:endParaRPr lang="th-TH" sz="2800" b="0" kern="1200" dirty="0">
            <a:effectLst/>
            <a:latin typeface="AngsanaUPC" pitchFamily="18" charset="-34"/>
            <a:cs typeface="AngsanaUPC" pitchFamily="18" charset="-34"/>
          </a:endParaRPr>
        </a:p>
      </dsp:txBody>
      <dsp:txXfrm>
        <a:off x="464139" y="2298814"/>
        <a:ext cx="8086003" cy="426206"/>
      </dsp:txXfrm>
    </dsp:sp>
    <dsp:sp modelId="{88F7558E-38AC-4ABF-B4EC-17979D3209F8}">
      <dsp:nvSpPr>
        <dsp:cNvPr id="0" name=""/>
        <dsp:cNvSpPr/>
      </dsp:nvSpPr>
      <dsp:spPr>
        <a:xfrm>
          <a:off x="0" y="3237678"/>
          <a:ext cx="882164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064345"/>
              <a:satOff val="20696"/>
              <a:lumOff val="-143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41FB85-233C-4FA4-BF28-6BCBE0C67DE7}">
      <dsp:nvSpPr>
        <dsp:cNvPr id="0" name=""/>
        <dsp:cNvSpPr/>
      </dsp:nvSpPr>
      <dsp:spPr>
        <a:xfrm>
          <a:off x="441082" y="3001518"/>
          <a:ext cx="8132117" cy="472320"/>
        </a:xfrm>
        <a:prstGeom prst="roundRect">
          <a:avLst/>
        </a:prstGeom>
        <a:gradFill rotWithShape="0">
          <a:gsLst>
            <a:gs pos="0">
              <a:schemeClr val="accent5">
                <a:hueOff val="-2064345"/>
                <a:satOff val="20696"/>
                <a:lumOff val="-14379"/>
                <a:alphaOff val="0"/>
                <a:tint val="0"/>
              </a:schemeClr>
            </a:gs>
            <a:gs pos="44000">
              <a:schemeClr val="accent5">
                <a:hueOff val="-2064345"/>
                <a:satOff val="20696"/>
                <a:lumOff val="-14379"/>
                <a:alphaOff val="0"/>
                <a:tint val="60000"/>
                <a:satMod val="120000"/>
              </a:schemeClr>
            </a:gs>
            <a:gs pos="100000">
              <a:schemeClr val="accent5">
                <a:hueOff val="-2064345"/>
                <a:satOff val="20696"/>
                <a:lumOff val="-14379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3406" tIns="0" rIns="2334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effectLst/>
              <a:latin typeface="AngsanaUPC" pitchFamily="18" charset="-34"/>
              <a:cs typeface="AngsanaUPC" pitchFamily="18" charset="-34"/>
            </a:rPr>
            <a:t>มีปัจจัยอื่นสนับสนุน</a:t>
          </a:r>
          <a:endParaRPr lang="th-TH" sz="2800" b="0" kern="1200" dirty="0">
            <a:effectLst/>
            <a:latin typeface="AngsanaUPC" pitchFamily="18" charset="-34"/>
            <a:cs typeface="AngsanaUPC" pitchFamily="18" charset="-34"/>
          </a:endParaRPr>
        </a:p>
      </dsp:txBody>
      <dsp:txXfrm>
        <a:off x="464139" y="3024575"/>
        <a:ext cx="8086003" cy="426206"/>
      </dsp:txXfrm>
    </dsp:sp>
    <dsp:sp modelId="{BB389637-C5CA-4D93-9BB2-E8A43100B545}">
      <dsp:nvSpPr>
        <dsp:cNvPr id="0" name=""/>
        <dsp:cNvSpPr/>
      </dsp:nvSpPr>
      <dsp:spPr>
        <a:xfrm>
          <a:off x="0" y="3963438"/>
          <a:ext cx="882164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580431"/>
              <a:satOff val="25870"/>
              <a:lumOff val="-179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528BC-6909-4348-9681-10B2AB295E22}">
      <dsp:nvSpPr>
        <dsp:cNvPr id="0" name=""/>
        <dsp:cNvSpPr/>
      </dsp:nvSpPr>
      <dsp:spPr>
        <a:xfrm>
          <a:off x="441082" y="3727278"/>
          <a:ext cx="8164413" cy="472320"/>
        </a:xfrm>
        <a:prstGeom prst="roundRect">
          <a:avLst/>
        </a:prstGeom>
        <a:gradFill rotWithShape="0">
          <a:gsLst>
            <a:gs pos="0">
              <a:schemeClr val="accent5">
                <a:hueOff val="-2580431"/>
                <a:satOff val="25870"/>
                <a:lumOff val="-17974"/>
                <a:alphaOff val="0"/>
                <a:tint val="0"/>
              </a:schemeClr>
            </a:gs>
            <a:gs pos="44000">
              <a:schemeClr val="accent5">
                <a:hueOff val="-2580431"/>
                <a:satOff val="25870"/>
                <a:lumOff val="-17974"/>
                <a:alphaOff val="0"/>
                <a:tint val="60000"/>
                <a:satMod val="120000"/>
              </a:schemeClr>
            </a:gs>
            <a:gs pos="100000">
              <a:schemeClr val="accent5">
                <a:hueOff val="-2580431"/>
                <a:satOff val="25870"/>
                <a:lumOff val="-17974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3406" tIns="0" rIns="2334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effectLst/>
              <a:latin typeface="AngsanaUPC" pitchFamily="18" charset="-34"/>
              <a:cs typeface="AngsanaUPC" pitchFamily="18" charset="-34"/>
            </a:rPr>
            <a:t>ความสัมพันธ์ทางธุรกิจหรือธุรกรรมของลูกค้าผิดปกติ</a:t>
          </a:r>
          <a:endParaRPr lang="th-TH" sz="2800" b="0" kern="1200" dirty="0">
            <a:effectLst/>
            <a:latin typeface="AngsanaUPC" pitchFamily="18" charset="-34"/>
            <a:cs typeface="AngsanaUPC" pitchFamily="18" charset="-34"/>
          </a:endParaRPr>
        </a:p>
      </dsp:txBody>
      <dsp:txXfrm>
        <a:off x="464139" y="3750335"/>
        <a:ext cx="8118299" cy="426206"/>
      </dsp:txXfrm>
    </dsp:sp>
    <dsp:sp modelId="{16C4F723-A1AF-4474-85B6-A70F57235799}">
      <dsp:nvSpPr>
        <dsp:cNvPr id="0" name=""/>
        <dsp:cNvSpPr/>
      </dsp:nvSpPr>
      <dsp:spPr>
        <a:xfrm>
          <a:off x="0" y="4689198"/>
          <a:ext cx="882164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096517"/>
              <a:satOff val="31044"/>
              <a:lumOff val="-21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17D223-028C-4CCC-A6AB-E3750907A68A}">
      <dsp:nvSpPr>
        <dsp:cNvPr id="0" name=""/>
        <dsp:cNvSpPr/>
      </dsp:nvSpPr>
      <dsp:spPr>
        <a:xfrm>
          <a:off x="441082" y="4453038"/>
          <a:ext cx="8140022" cy="472320"/>
        </a:xfrm>
        <a:prstGeom prst="roundRect">
          <a:avLst/>
        </a:prstGeom>
        <a:gradFill rotWithShape="0">
          <a:gsLst>
            <a:gs pos="0">
              <a:schemeClr val="accent5">
                <a:hueOff val="-3096517"/>
                <a:satOff val="31044"/>
                <a:lumOff val="-21569"/>
                <a:alphaOff val="0"/>
                <a:tint val="0"/>
              </a:schemeClr>
            </a:gs>
            <a:gs pos="44000">
              <a:schemeClr val="accent5">
                <a:hueOff val="-3096517"/>
                <a:satOff val="31044"/>
                <a:lumOff val="-21569"/>
                <a:alphaOff val="0"/>
                <a:tint val="60000"/>
                <a:satMod val="120000"/>
              </a:schemeClr>
            </a:gs>
            <a:gs pos="100000">
              <a:schemeClr val="accent5">
                <a:hueOff val="-3096517"/>
                <a:satOff val="31044"/>
                <a:lumOff val="-21569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3406" tIns="0" rIns="2334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0" kern="1200" dirty="0" smtClean="0">
              <a:effectLst/>
              <a:latin typeface="AngsanaUPC" pitchFamily="18" charset="-34"/>
              <a:cs typeface="AngsanaUPC" pitchFamily="18" charset="-34"/>
            </a:rPr>
            <a:t>มีถิ่นที่อยู่ในประเทศที่มีความเสี่ยงสูง</a:t>
          </a:r>
          <a:endParaRPr lang="th-TH" sz="2800" b="0" kern="1200" dirty="0">
            <a:effectLst/>
            <a:latin typeface="AngsanaUPC" pitchFamily="18" charset="-34"/>
            <a:cs typeface="AngsanaUPC" pitchFamily="18" charset="-34"/>
          </a:endParaRPr>
        </a:p>
      </dsp:txBody>
      <dsp:txXfrm>
        <a:off x="464139" y="4476095"/>
        <a:ext cx="8093908" cy="4262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65DA17A2-E646-42C5-9604-631CEAA0371B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20BD004-6956-44BA-A23F-9D853A3022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3681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7570C337-35A8-45A7-9686-AE362497410D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74ECA08A-C630-4841-B7F5-C40F2A3F48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8873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07/16/96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FD115-6D27-494A-8F44-5B3F7E7DB718}" type="slidenum">
              <a:rPr lang="zh-CN" altLang="en-US"/>
              <a:pPr/>
              <a:t>1</a:t>
            </a:fld>
            <a:r>
              <a:rPr lang="en-US" altLang="zh-CN"/>
              <a:t>##</a:t>
            </a:r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14757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07/16/96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FD115-6D27-494A-8F44-5B3F7E7DB718}" type="slidenum">
              <a:rPr lang="zh-CN" altLang="en-US"/>
              <a:pPr/>
              <a:t>27</a:t>
            </a:fld>
            <a:r>
              <a:rPr lang="en-US" altLang="zh-CN"/>
              <a:t>##</a:t>
            </a:r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1496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30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132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1260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32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6556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33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6304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34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9190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35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3184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36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7629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37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581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38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1473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9516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39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42654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40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13851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41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46188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42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04103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44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70190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45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76529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46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50024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47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92568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48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75720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07/16/96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2FC10-22CE-4A79-94CE-073F0F29E314}" type="slidenum">
              <a:rPr lang="zh-CN" altLang="en-US"/>
              <a:pPr/>
              <a:t>52</a:t>
            </a:fld>
            <a:r>
              <a:rPr lang="en-US" altLang="zh-CN"/>
              <a:t>##</a:t>
            </a:r>
          </a:p>
        </p:txBody>
      </p:sp>
      <p:sp>
        <p:nvSpPr>
          <p:cNvPr id="15155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ln/>
        </p:spPr>
      </p:sp>
      <p:sp>
        <p:nvSpPr>
          <p:cNvPr id="15155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9769" y="4715154"/>
            <a:ext cx="5430273" cy="4458371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30482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18903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07/16/96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2FC10-22CE-4A79-94CE-073F0F29E314}" type="slidenum">
              <a:rPr lang="zh-CN" altLang="en-US"/>
              <a:pPr/>
              <a:t>53</a:t>
            </a:fld>
            <a:r>
              <a:rPr lang="en-US" altLang="zh-CN"/>
              <a:t>##</a:t>
            </a:r>
          </a:p>
        </p:txBody>
      </p:sp>
      <p:sp>
        <p:nvSpPr>
          <p:cNvPr id="15155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ln/>
        </p:spPr>
      </p:sp>
      <p:sp>
        <p:nvSpPr>
          <p:cNvPr id="15155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9769" y="4715154"/>
            <a:ext cx="5430273" cy="4458371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46080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07/16/96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2FC10-22CE-4A79-94CE-073F0F29E314}" type="slidenum">
              <a:rPr lang="zh-CN" altLang="en-US"/>
              <a:pPr/>
              <a:t>54</a:t>
            </a:fld>
            <a:r>
              <a:rPr lang="en-US" altLang="zh-CN"/>
              <a:t>##</a:t>
            </a:r>
          </a:p>
        </p:txBody>
      </p:sp>
      <p:sp>
        <p:nvSpPr>
          <p:cNvPr id="15155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ln/>
        </p:spPr>
      </p:sp>
      <p:sp>
        <p:nvSpPr>
          <p:cNvPr id="15155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9769" y="4715154"/>
            <a:ext cx="5430273" cy="4458371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857970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56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32396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57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01722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62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97439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68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58016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69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44500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70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21647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71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512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2600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4591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805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870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9080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450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1D4C-34AD-4715-91A5-848CD901B556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8A38-96B5-4098-9443-CE1BBA5547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1D4C-34AD-4715-91A5-848CD901B556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8A38-96B5-4098-9443-CE1BBA5547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1D4C-34AD-4715-91A5-848CD901B556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8A38-96B5-4098-9443-CE1BBA554786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1D4C-34AD-4715-91A5-848CD901B556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8A38-96B5-4098-9443-CE1BBA55478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1D4C-34AD-4715-91A5-848CD901B556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8A38-96B5-4098-9443-CE1BBA5547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1D4C-34AD-4715-91A5-848CD901B556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8A38-96B5-4098-9443-CE1BBA55478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1D4C-34AD-4715-91A5-848CD901B556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8A38-96B5-4098-9443-CE1BBA5547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1D4C-34AD-4715-91A5-848CD901B556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8A38-96B5-4098-9443-CE1BBA5547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1D4C-34AD-4715-91A5-848CD901B556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8A38-96B5-4098-9443-CE1BBA55478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1D4C-34AD-4715-91A5-848CD901B556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8A38-96B5-4098-9443-CE1BBA55478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1D4C-34AD-4715-91A5-848CD901B556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8A38-96B5-4098-9443-CE1BBA55478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E9B1D4C-34AD-4715-91A5-848CD901B556}" type="datetimeFigureOut">
              <a:rPr lang="th-TH" smtClean="0"/>
              <a:pPr/>
              <a:t>27/09/59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33E8A38-96B5-4098-9443-CE1BBA55478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notesSlide" Target="../notesSlides/notesSlide20.xml"/><Relationship Id="rId16" Type="http://schemas.openxmlformats.org/officeDocument/2006/relationships/diagramColors" Target="../diagrams/colors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5.xml"/><Relationship Id="rId7" Type="http://schemas.openxmlformats.org/officeDocument/2006/relationships/image" Target="../media/image5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4.xml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12" Type="http://schemas.microsoft.com/office/2007/relationships/diagramDrawing" Target="../diagrams/drawing2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3.xml"/><Relationship Id="rId11" Type="http://schemas.openxmlformats.org/officeDocument/2006/relationships/diagramColors" Target="../diagrams/colors24.xml"/><Relationship Id="rId5" Type="http://schemas.openxmlformats.org/officeDocument/2006/relationships/diagramQuickStyle" Target="../diagrams/quickStyle23.xml"/><Relationship Id="rId10" Type="http://schemas.openxmlformats.org/officeDocument/2006/relationships/diagramQuickStyle" Target="../diagrams/quickStyle24.xml"/><Relationship Id="rId4" Type="http://schemas.openxmlformats.org/officeDocument/2006/relationships/diagramLayout" Target="../diagrams/layout23.xml"/><Relationship Id="rId9" Type="http://schemas.openxmlformats.org/officeDocument/2006/relationships/diagramLayout" Target="../diagrams/layout2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572528" y="6429396"/>
            <a:ext cx="357190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1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357158" y="1714488"/>
            <a:ext cx="8501122" cy="2357454"/>
          </a:xfrm>
        </p:spPr>
        <p:txBody>
          <a:bodyPr>
            <a:noAutofit/>
          </a:bodyPr>
          <a:lstStyle/>
          <a:p>
            <a:pPr algn="ctr"/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พระราชบัญญัติป้องกันและปราบปรามการฟอกเงิน พ.ศ.2542 (ปปง.) </a:t>
            </a:r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 (</a:t>
            </a:r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66)</a:t>
            </a:r>
            <a:b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</a:br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พระราชบัญญัติป้องกันและปราบปรามการสนับสนุนทางการเงิน</a:t>
            </a:r>
            <a:b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</a:br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แก่การก่อการร้าย พ.ศ.2556 </a:t>
            </a:r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/>
            </a:r>
            <a:b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</a:br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(</a:t>
            </a:r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ปกร.)  (17)</a:t>
            </a:r>
            <a:endParaRPr lang="en-US" altLang="zh-CN" sz="3600" b="1" dirty="0">
              <a:solidFill>
                <a:schemeClr val="tx1"/>
              </a:solidFill>
              <a:latin typeface="Angsana New" pitchFamily="18" charset="-34"/>
              <a:ea typeface="SimSun" pitchFamily="2" charset="-122"/>
              <a:cs typeface="Angsana New" pitchFamily="18" charset="-34"/>
            </a:endParaRPr>
          </a:p>
        </p:txBody>
      </p:sp>
      <p:sp>
        <p:nvSpPr>
          <p:cNvPr id="5" name="ชื่อเรื่อง 6"/>
          <p:cNvSpPr txBox="1">
            <a:spLocks/>
          </p:cNvSpPr>
          <p:nvPr/>
        </p:nvSpPr>
        <p:spPr>
          <a:xfrm>
            <a:off x="2500298" y="4714884"/>
            <a:ext cx="6429420" cy="16430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อรัญ  ศรี</a:t>
            </a:r>
            <a:r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ว่องไทย</a:t>
            </a: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798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1007715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48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ธุรกรรมที่มีเหตุอันควรสงสัย</a:t>
            </a:r>
            <a:endParaRPr lang="th-TH" sz="48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23528" y="1771676"/>
            <a:ext cx="8534752" cy="38004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22288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000"/>
              </a:spcBef>
              <a:buSzPct val="100000"/>
            </a:pP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“ </a:t>
            </a:r>
            <a:r>
              <a:rPr kumimoji="0" lang="th-TH" sz="40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ธุรกรรมที่มีเหตุอันควรสงสัย</a:t>
            </a: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” 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หมายความว่า</a:t>
            </a:r>
          </a:p>
          <a:p>
            <a:pPr algn="thaiDist">
              <a:spcBef>
                <a:spcPts val="1000"/>
              </a:spcBef>
              <a:buSzPct val="100000"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			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ธุรกรรมที่มีเหตุ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อันควรเชื่อได้ว่ากระทำขึ้น เพื่อหลีกเลี่ยงมิให้ต้องตกอยู่ภายใต้บังคับกฎหมายว่าด้วยการป้องกันและปราบปรามการฟอกเงิน   หรือธุรกรรมที่เกี่ยวข้อง   หรืออาจเกี่ยวข้องกับการกระทำความผิดมูลฐานหรือการสนับสนุนทางการเงินแก่การก่อการร้าย ทั้งนี้   ไม่ว่าจะเป็นการทำธุรกรรมเพียงครั้งเดียวหรือหลายครั้ง   และให้หมายความรวมถึงการพยายามกระทำธุรกรรมดังกล่าวด้วย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 </a:t>
            </a:r>
          </a:p>
          <a:p>
            <a:pPr>
              <a:spcBef>
                <a:spcPts val="1000"/>
              </a:spcBef>
              <a:buSzPct val="100000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	</a:t>
            </a:r>
            <a:endParaRPr kumimoji="0" lang="th-TH" sz="40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10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47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1007715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48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ทรัพย์สินที่เกี่ยวกับการกระทำความผิด</a:t>
            </a:r>
            <a:endParaRPr lang="th-TH" sz="48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23528" y="1500174"/>
            <a:ext cx="8534752" cy="500066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22288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000"/>
              </a:spcBef>
              <a:buSzPct val="100000"/>
            </a:pP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“ </a:t>
            </a:r>
            <a:r>
              <a:rPr kumimoji="0" lang="th-TH" sz="40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ทรัพย์สินที่เกี่ยวกับการกระทำความผิด</a:t>
            </a: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” 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หมายความว่า</a:t>
            </a:r>
          </a:p>
          <a:p>
            <a:pPr>
              <a:spcBef>
                <a:spcPts val="1000"/>
              </a:spcBef>
              <a:buSzPct val="100000"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			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(1)  เงินหรือทรัพย์สินที่ได้มาจากการกระทำซึ่งเป็นความผิดมูลฐานหรือความผิดฐานฟอกเงิน หรือจากการสนับสนุนหรือช่วยเหลือการกระทำซึ่งเป็นความผิดมูลฐานหรือความผิดฐานฟอกเงิน  และให้รวมถึงเงินหรือทรัพย์สินที่ได้ใช้  หรือมีไว้เพื่อใช้ หรือสนับสนุนการกระทำความผิดมูลฐานหรือความผิดฐานฟอกเงิน</a:t>
            </a:r>
          </a:p>
          <a:p>
            <a:pPr>
              <a:spcBef>
                <a:spcPts val="1000"/>
              </a:spcBef>
              <a:buSzPct val="100000"/>
            </a:pPr>
            <a:r>
              <a:rPr kumimoji="0" lang="th-TH" b="1" dirty="0" smtClean="0">
                <a:latin typeface="AngsanaUPC" pitchFamily="18" charset="-34"/>
                <a:cs typeface="AngsanaUPC" pitchFamily="18" charset="-34"/>
              </a:rPr>
              <a:t>			(2)  เงินหรือทรัพย์สินที่ได้มาจากการาจำหน่าย จ่าย โอนด้วยประการใดๆ   ซึ่งเงิน หรือ ทรัพย์สินตาม (1) หรือ</a:t>
            </a:r>
          </a:p>
          <a:p>
            <a:pPr>
              <a:spcBef>
                <a:spcPts val="1000"/>
              </a:spcBef>
              <a:buSzPct val="100000"/>
            </a:pPr>
            <a:r>
              <a:rPr kumimoji="0" lang="th-TH" b="1" dirty="0" smtClean="0">
                <a:latin typeface="AngsanaUPC" pitchFamily="18" charset="-34"/>
                <a:cs typeface="AngsanaUPC" pitchFamily="18" charset="-34"/>
              </a:rPr>
              <a:t>			(3)  ดอกผลของเงินหรือทรัพย์สินตาม  (1)  หรือ  (2)</a:t>
            </a:r>
          </a:p>
          <a:p>
            <a:pPr>
              <a:spcBef>
                <a:spcPts val="1000"/>
              </a:spcBef>
              <a:buSzPct val="100000"/>
            </a:pPr>
            <a:r>
              <a:rPr kumimoji="0" lang="th-TH" b="1" dirty="0" smtClean="0">
                <a:latin typeface="AngsanaUPC" pitchFamily="18" charset="-34"/>
                <a:cs typeface="AngsanaUPC" pitchFamily="18" charset="-34"/>
              </a:rPr>
              <a:t>			ทั้งนี้ไม่ว่าทรัพย์สินตาม (1) (2) หรือ (3)  จะมีการจำหน่าย  จ่าย โอน  หรือเปลี่ยนสภาพไปกี่ครั้งและไม่ว่าจะอยู่ในความครอบครองของบุคคลใด   โอนไปเป็นของบุคคลใด   หรือปรากฏหลักฐานทางทะเบียนว่าเป็นบุคคลใด</a:t>
            </a:r>
            <a:endParaRPr kumimoji="0" lang="th-TH" sz="36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11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47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727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1007715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สถานบันการเงิน</a:t>
            </a:r>
            <a:endParaRPr lang="th-TH" sz="44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428596" y="1142984"/>
            <a:ext cx="8534752" cy="507209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22288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000"/>
              </a:spcBef>
              <a:buSzPct val="100000"/>
            </a:pP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“ </a:t>
            </a:r>
            <a:r>
              <a:rPr kumimoji="0" lang="th-TH" sz="40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สถาบันการเงิน ”</a:t>
            </a: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หมายความว่า</a:t>
            </a:r>
          </a:p>
          <a:p>
            <a:pPr>
              <a:spcBef>
                <a:spcPts val="1000"/>
              </a:spcBef>
              <a:buSzPct val="100000"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(1) ธนาคารพาณิชย์ บริษัทเงินทุน และบริษัทเครดิตฟองซิเอร์ ตามกฎหมาย ว่าด้วยธุรกิจสถาบันการเงิน และสถาบันการเงินเฉพาะกิจที่มีกฎหมายจัดตั้งขึ้นโดยเฉพาะ</a:t>
            </a:r>
          </a:p>
          <a:p>
            <a:pPr>
              <a:spcBef>
                <a:spcPts val="1000"/>
              </a:spcBef>
              <a:buSzPct val="100000"/>
            </a:pP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	(2) บริษัทหลักทรัพย์ตามกฎหมายว่าด้วยหลักทรัพย์และตลาดหลักทรัพย์</a:t>
            </a:r>
          </a:p>
          <a:p>
            <a:pPr>
              <a:spcBef>
                <a:spcPts val="1000"/>
              </a:spcBef>
              <a:buSzPct val="100000"/>
            </a:pP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	(3) บริษัทประกันชีวิตตามกฎหมายว่าด้วยการประกันชีวิต และบริษัทประกันวินาศภัยตามกฎหมายว่าด้วยการประกันวินาศภัย</a:t>
            </a:r>
          </a:p>
          <a:p>
            <a:pPr>
              <a:spcBef>
                <a:spcPts val="1000"/>
              </a:spcBef>
              <a:buSzPct val="100000"/>
            </a:pP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	(4) สหกรณ์ตามกฎหมายว่าด้วยสหกรณ์ เฉพาะสหกรณ์ที่มีทุนดำเนินการซึ่งมีมูลค่าหุ้นรวมตั้งแต่สองล้านบาทขึ้นไปและมีวัตถุประสงค์ดำเนินกิจการเกี่ยวกับการรับฝากเงิน ให้กู้ ให้สินเชื่อ รับจำนอง หรือรับจำนำทรัพย์สิน หรือจัดให้ได้มาซึ่งและทรัพย์สินต่างๆ โดยวิธีใดๆ</a:t>
            </a:r>
          </a:p>
          <a:p>
            <a:pPr>
              <a:spcBef>
                <a:spcPts val="1000"/>
              </a:spcBef>
              <a:buSzPct val="100000"/>
            </a:pP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	(5)  นิติบุคคลที่ดำเนินธุรกิจอื่นที่เกี่ยวข้องกับการเงินตามที่กำหนดในกฎกระทรวง</a:t>
            </a:r>
          </a:p>
          <a:p>
            <a:pPr>
              <a:spcBef>
                <a:spcPts val="1000"/>
              </a:spcBef>
              <a:buSzPct val="100000"/>
            </a:pPr>
            <a:endParaRPr lang="th-TH" sz="20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spcBef>
                <a:spcPts val="1000"/>
              </a:spcBef>
              <a:buSzPct val="100000"/>
            </a:pPr>
            <a:endParaRPr kumimoji="0" lang="th-TH" sz="40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12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47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727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727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1007715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ลูกค้า</a:t>
            </a:r>
            <a:endParaRPr lang="th-TH" sz="44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52090" y="1643050"/>
            <a:ext cx="8534752" cy="30003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22288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000"/>
              </a:spcBef>
              <a:buSzPct val="100000"/>
            </a:pP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“ </a:t>
            </a:r>
            <a:r>
              <a:rPr kumimoji="0" lang="th-TH" sz="44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ลูกค้า </a:t>
            </a: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”</a:t>
            </a: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หมายความว่า</a:t>
            </a:r>
          </a:p>
          <a:p>
            <a:pPr algn="just">
              <a:spcBef>
                <a:spcPts val="1000"/>
              </a:spcBef>
              <a:buSzPct val="100000"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			บุคคลธรรมดา นิติบุคคล หรือบุคคลที่มีการตกลงกัน ทางกฎหมาย  ที่มีความสัมพันธ์  หรือทำธุรกรรมกับสถานบันการเงิน  หรือผู้ประสอบอาชีพตาม มาตรา 16</a:t>
            </a:r>
            <a:endParaRPr kumimoji="0" lang="th-TH" sz="40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13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47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955657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ผู้ที่ทำธุรกรรมเป็นครั้งคราว / ลูกค้าจร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428596" y="1643050"/>
            <a:ext cx="8534752" cy="30003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22288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000"/>
              </a:spcBef>
              <a:buSzPct val="100000"/>
            </a:pP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“ </a:t>
            </a:r>
            <a:r>
              <a:rPr kumimoji="0" lang="th-TH" sz="40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ผู้ที่ทำธุรกรรมเป็นครั้งคราว / ลูกค้าจร </a:t>
            </a: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”</a:t>
            </a: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หมายความว่า</a:t>
            </a:r>
          </a:p>
          <a:p>
            <a:pPr>
              <a:spcBef>
                <a:spcPts val="1000"/>
              </a:spcBef>
              <a:buSzPct val="100000"/>
              <a:buFont typeface="Arial" pitchFamily="34" charset="0"/>
              <a:buChar char="•"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บุคคลธรรมดา นิติบุคคล หรือบุคคลที่มีการตกลงกัน ทางกฎหมาย  ที่ทำธุรกรรมเป็นครั้งคราวกับสถานบันการเงินฯ</a:t>
            </a:r>
          </a:p>
          <a:p>
            <a:pPr>
              <a:spcBef>
                <a:spcPts val="1000"/>
              </a:spcBef>
              <a:buSzPct val="100000"/>
              <a:buFont typeface="Arial" pitchFamily="34" charset="0"/>
              <a:buChar char="•"/>
            </a:pPr>
            <a:r>
              <a:rPr kumimoji="0" lang="th-TH" sz="2800" b="1" dirty="0" smtClean="0">
                <a:latin typeface="AngsanaUPC" pitchFamily="18" charset="-34"/>
                <a:cs typeface="AngsanaUPC" pitchFamily="18" charset="-34"/>
              </a:rPr>
              <a:t>ไม่เคยจัดให้มีการแสดงตนและดำเนินการ  ตรวจสอบ เพื่อทราบข้อเท็จจริงมาก่อน</a:t>
            </a:r>
          </a:p>
          <a:p>
            <a:pPr>
              <a:spcBef>
                <a:spcPts val="1000"/>
              </a:spcBef>
              <a:buSzPct val="100000"/>
              <a:buFont typeface="Arial" pitchFamily="34" charset="0"/>
              <a:buChar char="•"/>
            </a:pPr>
            <a:r>
              <a:rPr kumimoji="0" lang="th-TH" sz="2800" b="1" dirty="0" smtClean="0">
                <a:latin typeface="AngsanaUPC" pitchFamily="18" charset="-34"/>
                <a:cs typeface="AngsanaUPC" pitchFamily="18" charset="-34"/>
              </a:rPr>
              <a:t>( พรบ. ประกันการเดินทาง สุขภาพ )</a:t>
            </a:r>
            <a:endParaRPr kumimoji="0" lang="th-TH" sz="40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14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47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1007715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ผู้ได้รับผลประโยชน์ที่แท้จริง</a:t>
            </a:r>
            <a:endParaRPr lang="th-TH" sz="40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52090" y="1643050"/>
            <a:ext cx="8534752" cy="30003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22288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000"/>
              </a:spcBef>
              <a:buSzPct val="100000"/>
            </a:pP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“ </a:t>
            </a:r>
            <a:r>
              <a:rPr kumimoji="0" lang="th-TH" sz="44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ผู้ได้รับประโยชน์ที่แท้จริง </a:t>
            </a: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”</a:t>
            </a: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หมายความว่า</a:t>
            </a:r>
          </a:p>
          <a:p>
            <a:pPr algn="just">
              <a:spcBef>
                <a:spcPts val="1000"/>
              </a:spcBef>
              <a:buSzPct val="100000"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			บุคคลธรรมดา ผู้เป็นเจ้าของที่แท้จริง  หรือมีอำนาจควบคุมความสัมพันธ์ทางธุรกิจของลูกค้ากับสถาบันการเงิน  หรือบุคคลที่ลูกค้าทำธุรกรรมแทน  รวมถึง บุคคลผู้ใช้อำนาจนิติบุคคล หรือบุคคลที่มีการตกลงกันทางกฎหมาย</a:t>
            </a:r>
            <a:endParaRPr kumimoji="0" lang="th-TH" sz="40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15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47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1007715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บุคคลที่มีการตกลงกันทางกฎหมาย</a:t>
            </a:r>
            <a:endParaRPr lang="th-TH" sz="40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52090" y="1643050"/>
            <a:ext cx="8534752" cy="30003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22288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000"/>
              </a:spcBef>
              <a:buSzPct val="100000"/>
            </a:pP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“ </a:t>
            </a:r>
            <a:r>
              <a:rPr kumimoji="0" lang="th-TH" sz="44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บุคคลที่มีการตกลงกันทางกฎหมาย </a:t>
            </a: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”</a:t>
            </a: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หมายความว่า</a:t>
            </a:r>
          </a:p>
          <a:p>
            <a:pPr>
              <a:spcBef>
                <a:spcPts val="1000"/>
              </a:spcBef>
              <a:buSzPct val="100000"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			การตกลงให้บุคคลธรรมดา  หรือนิติบุคคลฝ่ายหนึ่งเป็นผู้ครอบครอง  ใช้ จำหน่าย หรือบริหารจัดการทรัพย์ไม่ว่าด้วยวิธีใดๆ  เพื่อประโยชน์ของบุคคลธรรมดาหรือนิติบุคคลอีกฝ่ายหนึ่ง </a:t>
            </a:r>
            <a:br>
              <a:rPr lang="th-TH" sz="2800" b="1" dirty="0" smtClean="0">
                <a:latin typeface="AngsanaUPC" pitchFamily="18" charset="-34"/>
                <a:cs typeface="AngsanaUPC" pitchFamily="18" charset="-34"/>
              </a:rPr>
            </a:br>
            <a:endParaRPr kumimoji="0" lang="th-TH" sz="40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16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47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1007715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บุคคลที่มีสถานภาพทางการเมือง</a:t>
            </a:r>
            <a:endParaRPr lang="th-TH" sz="40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85720" y="1357298"/>
            <a:ext cx="8534752" cy="500066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22288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000"/>
              </a:spcBef>
              <a:buSzPct val="100000"/>
            </a:pP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“ </a:t>
            </a:r>
            <a:r>
              <a:rPr kumimoji="0" lang="th-TH" sz="44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บุคคลที่มีสถานภาพทางการเมือง</a:t>
            </a: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”</a:t>
            </a:r>
            <a:r>
              <a:rPr kumimoji="0"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หมายความว่า</a:t>
            </a:r>
          </a:p>
          <a:p>
            <a:pPr algn="just">
              <a:spcBef>
                <a:spcPts val="1000"/>
              </a:spcBef>
              <a:buSzPct val="100000"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			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บุคคลที่ได้รับมอบหมายให้ดำรงตำแหน่งสำคัญ  หรือเคยดำรงตำแหน่งดังกล่าวในหรือต่างประเทศ  เช่น  ประมุขแห่งรัฐ หรือ รัฐบาล รัฐมนตรี หรือเจ้าหน้าที่ระดับสูงของรัฐบาล  ผ่ายตุลาการ องค์กรตามรัฐธรรมนูญ  อัยการ  หรือทหาร ผู้บริหารระดับสูงของรัฐวิสาหกิจ หรือหน่วยงานอื่นที่รัฐเป็นเจ้าของ  หรือผู้มีบทบาทสำคัญในพรรคการเมือง   รวมทั้งสมาชิกในครอบครัวหรือผู้ร่วมงานใกล้ชิด  และบุคคลที่ได้รับมอบหมายให้ดำรงตำแหน่งสำคัญหรือเคยดำรงตำแหน่งดังกล่าวในองค์การระหว่างประเทศ  เช่น  กรรมการบริหาร  รองกรรมการบริหาร   และสมาชิกของคณะกรรมการบริหาร  หรือผู้ที่ดำรงตำแหน่งเท่าเทียมกับระดับดังกล่าว  ทั้งนี้  ตามที่เลขาธิการกำหนด  </a:t>
            </a:r>
            <a:endParaRPr kumimoji="0" lang="th-TH" sz="4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17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47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1098533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 (สถาบันการเงิน)</a:t>
            </a:r>
          </a:p>
          <a:p>
            <a:pPr algn="ctr"/>
            <a:r>
              <a:rPr lang="th-TH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พระราชบัญญัติป้องกันและปราบปรามการฟอกเงิน</a:t>
            </a:r>
            <a:endParaRPr lang="th-TH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14282" y="1142984"/>
            <a:ext cx="8749635" cy="571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>
            <a:lvl1pPr marL="484188" indent="-474663" defTabSz="407988">
              <a:tabLst>
                <a:tab pos="484188" algn="l"/>
                <a:tab pos="890588" algn="l"/>
                <a:tab pos="1296988" algn="l"/>
                <a:tab pos="1704975" algn="l"/>
                <a:tab pos="2112963" algn="l"/>
                <a:tab pos="2519363" algn="l"/>
                <a:tab pos="2927350" algn="l"/>
                <a:tab pos="3335338" algn="l"/>
                <a:tab pos="3743325" algn="l"/>
                <a:tab pos="4149725" algn="l"/>
                <a:tab pos="4557713" algn="l"/>
                <a:tab pos="4965700" algn="l"/>
                <a:tab pos="5372100" algn="l"/>
                <a:tab pos="5780088" algn="l"/>
                <a:tab pos="6188075" algn="l"/>
                <a:tab pos="6596063" algn="l"/>
                <a:tab pos="7002463" algn="l"/>
                <a:tab pos="7410450" algn="l"/>
                <a:tab pos="7818438" algn="l"/>
                <a:tab pos="8224838" algn="l"/>
                <a:tab pos="8632825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674688" indent="-260350" defTabSz="407988">
              <a:tabLst>
                <a:tab pos="484188" algn="l"/>
                <a:tab pos="890588" algn="l"/>
                <a:tab pos="1296988" algn="l"/>
                <a:tab pos="1704975" algn="l"/>
                <a:tab pos="2112963" algn="l"/>
                <a:tab pos="2519363" algn="l"/>
                <a:tab pos="2927350" algn="l"/>
                <a:tab pos="3335338" algn="l"/>
                <a:tab pos="3743325" algn="l"/>
                <a:tab pos="4149725" algn="l"/>
                <a:tab pos="4557713" algn="l"/>
                <a:tab pos="4965700" algn="l"/>
                <a:tab pos="5372100" algn="l"/>
                <a:tab pos="5780088" algn="l"/>
                <a:tab pos="6188075" algn="l"/>
                <a:tab pos="6596063" algn="l"/>
                <a:tab pos="7002463" algn="l"/>
                <a:tab pos="7410450" algn="l"/>
                <a:tab pos="7818438" algn="l"/>
                <a:tab pos="8224838" algn="l"/>
                <a:tab pos="86328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6638" indent="-207963" defTabSz="407988">
              <a:tabLst>
                <a:tab pos="484188" algn="l"/>
                <a:tab pos="890588" algn="l"/>
                <a:tab pos="1296988" algn="l"/>
                <a:tab pos="1704975" algn="l"/>
                <a:tab pos="2112963" algn="l"/>
                <a:tab pos="2519363" algn="l"/>
                <a:tab pos="2927350" algn="l"/>
                <a:tab pos="3335338" algn="l"/>
                <a:tab pos="3743325" algn="l"/>
                <a:tab pos="4149725" algn="l"/>
                <a:tab pos="4557713" algn="l"/>
                <a:tab pos="4965700" algn="l"/>
                <a:tab pos="5372100" algn="l"/>
                <a:tab pos="5780088" algn="l"/>
                <a:tab pos="6188075" algn="l"/>
                <a:tab pos="6596063" algn="l"/>
                <a:tab pos="7002463" algn="l"/>
                <a:tab pos="7410450" algn="l"/>
                <a:tab pos="7818438" algn="l"/>
                <a:tab pos="8224838" algn="l"/>
                <a:tab pos="86328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50975" indent="-206375" defTabSz="407988">
              <a:tabLst>
                <a:tab pos="484188" algn="l"/>
                <a:tab pos="890588" algn="l"/>
                <a:tab pos="1296988" algn="l"/>
                <a:tab pos="1704975" algn="l"/>
                <a:tab pos="2112963" algn="l"/>
                <a:tab pos="2519363" algn="l"/>
                <a:tab pos="2927350" algn="l"/>
                <a:tab pos="3335338" algn="l"/>
                <a:tab pos="3743325" algn="l"/>
                <a:tab pos="4149725" algn="l"/>
                <a:tab pos="4557713" algn="l"/>
                <a:tab pos="4965700" algn="l"/>
                <a:tab pos="5372100" algn="l"/>
                <a:tab pos="5780088" algn="l"/>
                <a:tab pos="6188075" algn="l"/>
                <a:tab pos="6596063" algn="l"/>
                <a:tab pos="7002463" algn="l"/>
                <a:tab pos="7410450" algn="l"/>
                <a:tab pos="7818438" algn="l"/>
                <a:tab pos="8224838" algn="l"/>
                <a:tab pos="86328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6900" indent="-207963" defTabSz="407988">
              <a:tabLst>
                <a:tab pos="484188" algn="l"/>
                <a:tab pos="890588" algn="l"/>
                <a:tab pos="1296988" algn="l"/>
                <a:tab pos="1704975" algn="l"/>
                <a:tab pos="2112963" algn="l"/>
                <a:tab pos="2519363" algn="l"/>
                <a:tab pos="2927350" algn="l"/>
                <a:tab pos="3335338" algn="l"/>
                <a:tab pos="3743325" algn="l"/>
                <a:tab pos="4149725" algn="l"/>
                <a:tab pos="4557713" algn="l"/>
                <a:tab pos="4965700" algn="l"/>
                <a:tab pos="5372100" algn="l"/>
                <a:tab pos="5780088" algn="l"/>
                <a:tab pos="6188075" algn="l"/>
                <a:tab pos="6596063" algn="l"/>
                <a:tab pos="7002463" algn="l"/>
                <a:tab pos="7410450" algn="l"/>
                <a:tab pos="7818438" algn="l"/>
                <a:tab pos="8224838" algn="l"/>
                <a:tab pos="86328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41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  <a:tab pos="890588" algn="l"/>
                <a:tab pos="1296988" algn="l"/>
                <a:tab pos="1704975" algn="l"/>
                <a:tab pos="2112963" algn="l"/>
                <a:tab pos="2519363" algn="l"/>
                <a:tab pos="2927350" algn="l"/>
                <a:tab pos="3335338" algn="l"/>
                <a:tab pos="3743325" algn="l"/>
                <a:tab pos="4149725" algn="l"/>
                <a:tab pos="4557713" algn="l"/>
                <a:tab pos="4965700" algn="l"/>
                <a:tab pos="5372100" algn="l"/>
                <a:tab pos="5780088" algn="l"/>
                <a:tab pos="6188075" algn="l"/>
                <a:tab pos="6596063" algn="l"/>
                <a:tab pos="7002463" algn="l"/>
                <a:tab pos="7410450" algn="l"/>
                <a:tab pos="7818438" algn="l"/>
                <a:tab pos="8224838" algn="l"/>
                <a:tab pos="86328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813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  <a:tab pos="890588" algn="l"/>
                <a:tab pos="1296988" algn="l"/>
                <a:tab pos="1704975" algn="l"/>
                <a:tab pos="2112963" algn="l"/>
                <a:tab pos="2519363" algn="l"/>
                <a:tab pos="2927350" algn="l"/>
                <a:tab pos="3335338" algn="l"/>
                <a:tab pos="3743325" algn="l"/>
                <a:tab pos="4149725" algn="l"/>
                <a:tab pos="4557713" algn="l"/>
                <a:tab pos="4965700" algn="l"/>
                <a:tab pos="5372100" algn="l"/>
                <a:tab pos="5780088" algn="l"/>
                <a:tab pos="6188075" algn="l"/>
                <a:tab pos="6596063" algn="l"/>
                <a:tab pos="7002463" algn="l"/>
                <a:tab pos="7410450" algn="l"/>
                <a:tab pos="7818438" algn="l"/>
                <a:tab pos="8224838" algn="l"/>
                <a:tab pos="86328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85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  <a:tab pos="890588" algn="l"/>
                <a:tab pos="1296988" algn="l"/>
                <a:tab pos="1704975" algn="l"/>
                <a:tab pos="2112963" algn="l"/>
                <a:tab pos="2519363" algn="l"/>
                <a:tab pos="2927350" algn="l"/>
                <a:tab pos="3335338" algn="l"/>
                <a:tab pos="3743325" algn="l"/>
                <a:tab pos="4149725" algn="l"/>
                <a:tab pos="4557713" algn="l"/>
                <a:tab pos="4965700" algn="l"/>
                <a:tab pos="5372100" algn="l"/>
                <a:tab pos="5780088" algn="l"/>
                <a:tab pos="6188075" algn="l"/>
                <a:tab pos="6596063" algn="l"/>
                <a:tab pos="7002463" algn="l"/>
                <a:tab pos="7410450" algn="l"/>
                <a:tab pos="7818438" algn="l"/>
                <a:tab pos="8224838" algn="l"/>
                <a:tab pos="86328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57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  <a:tab pos="890588" algn="l"/>
                <a:tab pos="1296988" algn="l"/>
                <a:tab pos="1704975" algn="l"/>
                <a:tab pos="2112963" algn="l"/>
                <a:tab pos="2519363" algn="l"/>
                <a:tab pos="2927350" algn="l"/>
                <a:tab pos="3335338" algn="l"/>
                <a:tab pos="3743325" algn="l"/>
                <a:tab pos="4149725" algn="l"/>
                <a:tab pos="4557713" algn="l"/>
                <a:tab pos="4965700" algn="l"/>
                <a:tab pos="5372100" algn="l"/>
                <a:tab pos="5780088" algn="l"/>
                <a:tab pos="6188075" algn="l"/>
                <a:tab pos="6596063" algn="l"/>
                <a:tab pos="7002463" algn="l"/>
                <a:tab pos="7410450" algn="l"/>
                <a:tab pos="7818438" algn="l"/>
                <a:tab pos="8224838" algn="l"/>
                <a:tab pos="86328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913"/>
              </a:spcBef>
              <a:buSzPct val="100000"/>
            </a:pPr>
            <a:r>
              <a:rPr kumimoji="0" lang="th-TH" sz="2800" b="1" dirty="0">
                <a:solidFill>
                  <a:srgbClr val="006600"/>
                </a:solidFill>
                <a:latin typeface="AngsanaUPC" pitchFamily="18" charset="-34"/>
                <a:cs typeface="AngsanaUPC" pitchFamily="18" charset="-34"/>
              </a:rPr>
              <a:t>   </a:t>
            </a:r>
            <a:r>
              <a:rPr kumimoji="0" lang="th-TH" sz="2800" b="1" dirty="0" smtClean="0">
                <a:solidFill>
                  <a:srgbClr val="006600"/>
                </a:solidFill>
                <a:latin typeface="AngsanaUPC" pitchFamily="18" charset="-34"/>
                <a:cs typeface="AngsanaUPC" pitchFamily="18" charset="-34"/>
              </a:rPr>
              <a:t> 	</a:t>
            </a: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1</a:t>
            </a:r>
            <a:r>
              <a:rPr kumimoji="0" lang="th-TH" sz="3600" dirty="0" smtClean="0">
                <a:latin typeface="AngsanaUPC" pitchFamily="18" charset="-34"/>
                <a:cs typeface="AngsanaUPC" pitchFamily="18" charset="-34"/>
              </a:rPr>
              <a:t>.  </a:t>
            </a: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รายงานการทำธุรกรรม  (มาตรา 13)</a:t>
            </a:r>
            <a:endParaRPr kumimoji="0" lang="th-TH" sz="2800" dirty="0">
              <a:latin typeface="AngsanaUPC" pitchFamily="18" charset="-34"/>
              <a:cs typeface="AngsanaUPC" pitchFamily="18" charset="-34"/>
            </a:endParaRPr>
          </a:p>
          <a:p>
            <a:pPr eaLnBrk="1">
              <a:lnSpc>
                <a:spcPct val="90000"/>
              </a:lnSpc>
              <a:spcBef>
                <a:spcPts val="913"/>
              </a:spcBef>
              <a:buSzPct val="100000"/>
            </a:pPr>
            <a:r>
              <a:rPr kumimoji="0" lang="th-TH" sz="2800" dirty="0">
                <a:latin typeface="AngsanaUPC" pitchFamily="18" charset="-34"/>
                <a:cs typeface="AngsanaUPC" pitchFamily="18" charset="-34"/>
              </a:rPr>
              <a:t>   </a:t>
            </a: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	2.   จัดให้ลูกค้าแสดงตน  (มาตรา 20)</a:t>
            </a:r>
          </a:p>
          <a:p>
            <a:pPr eaLnBrk="1">
              <a:lnSpc>
                <a:spcPct val="90000"/>
              </a:lnSpc>
              <a:spcBef>
                <a:spcPts val="913"/>
              </a:spcBef>
              <a:buSzPct val="100000"/>
            </a:pP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   	3.   ตรวจสอบเพื่อทราบข้อเท็จจริงเกี่ยวกับลูกค้า  (มาตรา 20/1)</a:t>
            </a:r>
          </a:p>
          <a:p>
            <a:pPr eaLnBrk="1">
              <a:lnSpc>
                <a:spcPct val="90000"/>
              </a:lnSpc>
              <a:spcBef>
                <a:spcPts val="913"/>
              </a:spcBef>
              <a:buSzPct val="100000"/>
            </a:pP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  	4.   กำหนดนโยบาย   (มาตรา 20/1)</a:t>
            </a:r>
          </a:p>
          <a:p>
            <a:pPr eaLnBrk="1">
              <a:lnSpc>
                <a:spcPct val="90000"/>
              </a:lnSpc>
              <a:spcBef>
                <a:spcPts val="913"/>
              </a:spcBef>
              <a:buSzPct val="100000"/>
            </a:pP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		 - การรับลูกค้า</a:t>
            </a:r>
          </a:p>
          <a:p>
            <a:pPr eaLnBrk="1">
              <a:lnSpc>
                <a:spcPct val="90000"/>
              </a:lnSpc>
              <a:spcBef>
                <a:spcPts val="913"/>
              </a:spcBef>
              <a:buSzPct val="100000"/>
            </a:pP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		 -  การประเมินและการบริหารความเสี่ยงเกี่ยวกับการฟอกเงินของลูกค้า</a:t>
            </a:r>
          </a:p>
          <a:p>
            <a:pPr eaLnBrk="1">
              <a:lnSpc>
                <a:spcPct val="90000"/>
              </a:lnSpc>
              <a:spcBef>
                <a:spcPts val="913"/>
              </a:spcBef>
              <a:buSzPct val="100000"/>
            </a:pP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   	5.   เก็บรักษารายละเอียดเกี่ยวกับลูกค้า  ( มาตรา 22/1)</a:t>
            </a:r>
          </a:p>
          <a:p>
            <a:pPr eaLnBrk="1">
              <a:lnSpc>
                <a:spcPct val="90000"/>
              </a:lnSpc>
              <a:spcBef>
                <a:spcPts val="913"/>
              </a:spcBef>
              <a:buSzPct val="100000"/>
            </a:pP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  	6.   รักษาความลับ  (ห้ามเปิดเผยข้อมูล)	  (มาตรา 21/1)</a:t>
            </a:r>
          </a:p>
          <a:p>
            <a:pPr eaLnBrk="1">
              <a:lnSpc>
                <a:spcPct val="90000"/>
              </a:lnSpc>
              <a:spcBef>
                <a:spcPts val="913"/>
              </a:spcBef>
              <a:buSzPct val="100000"/>
            </a:pP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   	7.   รายงานข้อมูลเกี่ยวกับการทำธุรกรรมของบุคคลตามรายชื่อที่สำนักงาน </a:t>
            </a:r>
            <a:r>
              <a:rPr kumimoji="0" lang="th-TH" sz="2800" dirty="0" err="1" smtClean="0">
                <a:latin typeface="AngsanaUPC" pitchFamily="18" charset="-34"/>
                <a:cs typeface="AngsanaUPC" pitchFamily="18" charset="-34"/>
              </a:rPr>
              <a:t>ปปง.</a:t>
            </a: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 แจ้ง      </a:t>
            </a:r>
          </a:p>
          <a:p>
            <a:pPr eaLnBrk="1">
              <a:lnSpc>
                <a:spcPct val="90000"/>
              </a:lnSpc>
              <a:spcBef>
                <a:spcPts val="913"/>
              </a:spcBef>
              <a:buSzPct val="100000"/>
            </a:pP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              ให้ตรวจสอบ   (ระบบ </a:t>
            </a:r>
            <a:r>
              <a:rPr kumimoji="0" lang="en-US" sz="2800" dirty="0" smtClean="0">
                <a:latin typeface="AngsanaUPC" pitchFamily="18" charset="-34"/>
                <a:cs typeface="AngsanaUPC" pitchFamily="18" charset="-34"/>
              </a:rPr>
              <a:t>AMFIC </a:t>
            </a: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)    (มาตรา 48)</a:t>
            </a:r>
          </a:p>
          <a:p>
            <a:pPr eaLnBrk="1">
              <a:lnSpc>
                <a:spcPct val="90000"/>
              </a:lnSpc>
              <a:spcBef>
                <a:spcPts val="913"/>
              </a:spcBef>
              <a:buSzPct val="100000"/>
            </a:pPr>
            <a:r>
              <a:rPr kumimoji="0" lang="th-TH" sz="3600" dirty="0" smtClean="0">
                <a:latin typeface="AngsanaUPC" pitchFamily="18" charset="-34"/>
                <a:cs typeface="AngsanaUPC" pitchFamily="18" charset="-34"/>
              </a:rPr>
              <a:t>  	</a:t>
            </a:r>
            <a:r>
              <a:rPr kumimoji="0" lang="th-TH" sz="2800" dirty="0" smtClean="0">
                <a:latin typeface="AngsanaUPC" pitchFamily="18" charset="-34"/>
                <a:cs typeface="AngsanaUPC" pitchFamily="18" charset="-34"/>
              </a:rPr>
              <a:t>8.   ฝึกอบรมเจ้าหน้าที่ของบริษัท  ( มาตรา 21/3)</a:t>
            </a:r>
            <a:endParaRPr kumimoji="0"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18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47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785794"/>
            <a:ext cx="9144000" cy="7920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1.  หน้าที่ในการรายงานการทำธุรกรรม  (ผ่านระบบ  </a:t>
            </a:r>
            <a:r>
              <a:rPr lang="en-US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AERS)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3306" y="1500174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มาตรา 13</a:t>
            </a:r>
            <a:endParaRPr lang="th-TH" sz="4400" b="1" u="sng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 idx="4294967295"/>
          </p:nvPr>
        </p:nvSpPr>
        <p:spPr>
          <a:xfrm>
            <a:off x="357158" y="2214554"/>
            <a:ext cx="8586787" cy="4286250"/>
          </a:xfrm>
        </p:spPr>
        <p:txBody>
          <a:bodyPr>
            <a:normAutofit fontScale="90000"/>
          </a:bodyPr>
          <a:lstStyle/>
          <a:p>
            <a:pPr algn="l"/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1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เมื่อมีการทำธุรกรรมกับสถาบันการเงิน  ให้สถาบันการเงินมีหน้าที่ต้องรายงานการทำธุรกรรมนั้นต่อสำนักงาน   เมื่อปรากฏว่าธุรกรรมดังกล่าวเป็น</a:t>
            </a:r>
            <a:br>
              <a:rPr lang="th-TH" sz="31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1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1.  ธุรกรรมที่ใช้เงินสดมีจำนวนเกินกว่าที่กำหนดในกฎกระทรวง</a:t>
            </a:r>
            <a:br>
              <a:rPr lang="th-TH" sz="31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1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2.  ธุรกรรมที่เกี่ยวกับทรัพย์สินที่มีมูลค่าเกินกว่าที่กำหนดในกฎกระทรวง  หรือ</a:t>
            </a:r>
            <a:br>
              <a:rPr lang="th-TH" sz="31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1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3.  ธุรกรรมที่มีเหตุอันควรสงสัย  ทั้งนี้  ไม่ว่าจะเป็นธุรกรรมตาม (1)  หรือ (2)  	     หรือไม่ก็ตาม</a:t>
            </a:r>
            <a:br>
              <a:rPr lang="th-TH" sz="31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1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ในกรณีที่ปรากฏว่ามีข้อเท็จจริงใดที่เกี่ยวข้องหรืออาจจะเป็นประโยชน์ในการยืนยันหรือ ยกเลิกข้อเท็จจริงเกี่ยวกับธุรกรรมที่สถานบันการเงินได้รายงานไปแล้ว  ให้สถาบันการเงินรายงานข้อเท็จจริงนั้นให้สำนักงานทราบโดยไม่ชักช้า</a:t>
            </a: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endParaRPr lang="th-TH" sz="28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19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2428892"/>
          </a:xfrm>
        </p:spPr>
        <p:txBody>
          <a:bodyPr>
            <a:noAutofit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พระราชบัญญัติป้องกันและปราบปรามการฟอกเงิน</a:t>
            </a:r>
            <a:r>
              <a:rPr lang="th-TH" sz="4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4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4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พ.ศ. 2542  (</a:t>
            </a:r>
            <a:r>
              <a:rPr lang="th-TH" sz="4800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ปปง.</a:t>
            </a:r>
            <a:r>
              <a:rPr lang="th-TH" sz="4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)  (66)</a:t>
            </a:r>
            <a:endParaRPr lang="th-TH" sz="4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Oval 3"/>
          <p:cNvSpPr/>
          <p:nvPr/>
        </p:nvSpPr>
        <p:spPr>
          <a:xfrm>
            <a:off x="8572528" y="6429396"/>
            <a:ext cx="357190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2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154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2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2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71563"/>
            <a:ext cx="8856663" cy="720725"/>
          </a:xfrm>
        </p:spPr>
        <p:txBody>
          <a:bodyPr>
            <a:normAutofit/>
          </a:bodyPr>
          <a:lstStyle/>
          <a:p>
            <a:pPr algn="ctr"/>
            <a:r>
              <a:rPr lang="th-TH" sz="3200" b="1" u="sng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ประเภทของธุรกรรมที่ต้องรายงาน</a:t>
            </a:r>
            <a:r>
              <a:rPr lang="th-TH" sz="32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32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13) 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32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กฎกระทรวงฉบับที่ 3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3200" dirty="0">
              <a:solidFill>
                <a:srgbClr val="FF0000"/>
              </a:solidFill>
            </a:endParaRPr>
          </a:p>
        </p:txBody>
      </p:sp>
      <p:sp>
        <p:nvSpPr>
          <p:cNvPr id="12" name="ชื่อเรื่องรอง 11"/>
          <p:cNvSpPr>
            <a:spLocks noGrp="1"/>
          </p:cNvSpPr>
          <p:nvPr>
            <p:ph sz="quarter" idx="4294967295"/>
          </p:nvPr>
        </p:nvSpPr>
        <p:spPr>
          <a:xfrm>
            <a:off x="428596" y="2357430"/>
            <a:ext cx="8429625" cy="34258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1.  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ธุรกรรมที่ใช้เงินสดมีจำนวนเงินสดตั้งแต่ 2 ล้านบาทขึ้นไป (ธุรกิจประกันชีวิตและ  </a:t>
            </a:r>
          </a:p>
          <a:p>
            <a:pPr marL="0" indent="0" algn="l">
              <a:buNone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ประกันวินาศภัย (แบบ ปปง. 1-04-1)  เว้นแต่การโอนเงินทางอิเล็กทรอนิกส์  มีจำนวน</a:t>
            </a:r>
          </a:p>
          <a:p>
            <a:pPr marL="0" indent="0" algn="l">
              <a:buNone/>
            </a:pP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เงินสดตั้งแต่  1 แสนบาท</a:t>
            </a:r>
          </a:p>
          <a:p>
            <a:pPr marL="0" indent="0" algn="l">
              <a:buNone/>
            </a:pP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2.  ธุรกรรมที่เกี่ยวกับทรัพย์สินที่มีมูลค่าทรัพย์สินตั้งแต่ 5 ล้านบาท (แบบ ปปง. 1-02)         </a:t>
            </a:r>
          </a:p>
          <a:p>
            <a:pPr marL="0" indent="0" algn="l">
              <a:buNone/>
            </a:pP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เว้นแต่การโอนเงินอิเล็กทรอนิกส์   ที่มีมูลค่าตั้งแต่  7 แสนบาท</a:t>
            </a:r>
            <a:endParaRPr lang="en-US" sz="2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algn="l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3.   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ธุรกรรมที่มีเหตุอันควรสงสัย  ไม่กำหนดจำนวนเงิน  (แบบ ปปง. 1-04-3)</a:t>
            </a:r>
            <a:endParaRPr lang="th-TH" sz="28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20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ชื่อเรื่องรอง 11"/>
          <p:cNvSpPr>
            <a:spLocks noGrp="1"/>
          </p:cNvSpPr>
          <p:nvPr>
            <p:ph sz="quarter" idx="4294967295"/>
          </p:nvPr>
        </p:nvSpPr>
        <p:spPr>
          <a:xfrm>
            <a:off x="214282" y="1844675"/>
            <a:ext cx="8715436" cy="2513019"/>
          </a:xfr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รายการที่เกิดระหว่างวันที่  1 – 15  ให้จัดส่งภายใน  7 วันนับแต่วันถัดจากวันที่  15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รายการที่เกิดระหว่างวันที่ 16 – สิ้นเดือน ให้จัดส่งภายใน 7 วันนับแต่วันถัดจากสิ้นเดือน</a:t>
            </a:r>
          </a:p>
          <a:p>
            <a:pPr marL="0" lvl="0" indent="0" algn="ctr">
              <a:buNone/>
            </a:pP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(กฎกระทรวงฉบับที่  4  (2543))</a:t>
            </a:r>
          </a:p>
        </p:txBody>
      </p:sp>
      <p:sp>
        <p:nvSpPr>
          <p:cNvPr id="6" name="แผนผังลำดับงาน: กระบวนการ 5"/>
          <p:cNvSpPr/>
          <p:nvPr/>
        </p:nvSpPr>
        <p:spPr>
          <a:xfrm>
            <a:off x="395536" y="4995996"/>
            <a:ext cx="8432454" cy="116930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กรณีธุรกรรมที่มีเหตุอันควรสงสัย ให้รายงานภายใน 7 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วัน</a:t>
            </a:r>
          </a:p>
          <a:p>
            <a:pPr algn="ctr"/>
            <a:r>
              <a:rPr lang="th-TH" sz="3200" b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นับแต่วันที่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พบเหตุอันควรสงสัย</a:t>
            </a:r>
            <a:endParaRPr lang="th-TH" sz="32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432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ระยะเวลาการรายงาน  (มาตรา 17)</a:t>
            </a:r>
          </a:p>
        </p:txBody>
      </p:sp>
      <p:sp>
        <p:nvSpPr>
          <p:cNvPr id="9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21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-27384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40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40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 idx="4294967295"/>
          </p:nvPr>
        </p:nvSpPr>
        <p:spPr>
          <a:xfrm>
            <a:off x="357158" y="2205038"/>
            <a:ext cx="8412162" cy="2808287"/>
          </a:xfrm>
          <a:solidFill>
            <a:schemeClr val="accent1">
              <a:lumMod val="7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ธุรกรรมที่มีเหตุอันควรสงสัย</a:t>
            </a:r>
            <a:b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4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ที่ตรวจพบภายหลังว่ายังไม่ได้รายงาน ตามมาตรา 13 (3)</a:t>
            </a:r>
            <a:br>
              <a:rPr lang="th-TH" sz="4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4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ให้รายงานโดยไม่ชักช้า</a:t>
            </a:r>
            <a:endParaRPr lang="th-TH" sz="28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1006" y="1078040"/>
            <a:ext cx="64171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การรายงานการทำธุรกรรมล่าช้า   (มาตรา  14)</a:t>
            </a:r>
          </a:p>
        </p:txBody>
      </p:sp>
      <p:sp>
        <p:nvSpPr>
          <p:cNvPr id="8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22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/>
          </p:nvPr>
        </p:nvSpPr>
        <p:spPr>
          <a:xfrm>
            <a:off x="0" y="1500174"/>
            <a:ext cx="9083452" cy="5357850"/>
          </a:xfrm>
          <a:solidFill>
            <a:schemeClr val="bg1"/>
          </a:solidFill>
        </p:spPr>
        <p:txBody>
          <a:bodyPr anchor="t">
            <a:noAutofit/>
          </a:bodyPr>
          <a:lstStyle/>
          <a:p>
            <a:pPr marL="514350" lvl="0" indent="-514350" algn="l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		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(1)  ธุรกรรมที่พระมหากษัตริย์.......เป็นคู่กรณี</a:t>
            </a:r>
            <a:b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	(2)  ธุรกรรมที่รัฐบาล....... เป็นคู่กรณี</a:t>
            </a:r>
            <a:b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	(3)  ธุรกรรมที่มูลนิธิชัยพัฒนา, ส่งเสริมศีลปาชีพฯ,  สายใจไทย   เป็นคู่กรณี     </a:t>
            </a:r>
            <a:b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(4)  ธุรกรรมที่เกี่ยวกับสังหาริมทรัพย์ที่ทำกับสถาบันการเงิน  เว้นแต่</a:t>
            </a:r>
            <a:b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-  ธุรกรรมที่เป็นการโอนเงิน  หรือชำระเงินทางอิเล็กโทรนิกส์</a:t>
            </a:r>
            <a:b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-  ธุรกรรมที่เกี่ยวกับทรัพย์สินที่เป็นเรือกำปั่น     เรือที่มีระวางตั้งแต่ 			   หกตันขึ้นไป  เรือกลไฟ  หรือเรือยนต์ที่มีระวางตั้งแต่ห้าตันขึ้นไป  			   รวมทั้งแพด้วย</a:t>
            </a:r>
            <a:b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- ธุรกรรมที่เกี่ยวกับทรัพย์สินที่เป็นยานพาหนะ เครื่องมือ หรือ			   เครื่องจักรกลอื่นใด</a:t>
            </a:r>
            <a:b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(5)  การทำสัญญาประกันวินาศภัย  เว้นแต่การชดใช้ค่าสินไหมทดแทนตาม	  	      สัญญาประกันวินาศภัยที่คาดว่าจะต้องจ่ายตั้งแต่สิบล้านบาทขึ้นไป </a:t>
            </a:r>
            <a:endParaRPr lang="th-TH" sz="28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แผนผังลำดับงาน: กระบวนการ 4"/>
          <p:cNvSpPr/>
          <p:nvPr/>
        </p:nvSpPr>
        <p:spPr>
          <a:xfrm>
            <a:off x="39264" y="799442"/>
            <a:ext cx="9036496" cy="685342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ธุรกรรมที่ได้รับยกเว้นไม่ต้องรายงาน  (กฎกระทรวงฉบับที่ 5 และ13)</a:t>
            </a:r>
            <a:endParaRPr lang="th-TH" sz="32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23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 idx="4294967295"/>
          </p:nvPr>
        </p:nvSpPr>
        <p:spPr>
          <a:xfrm>
            <a:off x="0" y="785813"/>
            <a:ext cx="8786813" cy="5929312"/>
          </a:xfrm>
        </p:spPr>
        <p:txBody>
          <a:bodyPr anchor="t">
            <a:noAutofit/>
          </a:bodyPr>
          <a:lstStyle/>
          <a:p>
            <a:pPr marL="514350" lvl="0" indent="-514350" algn="l"/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		</a:t>
            </a: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(6)  การจดทะเบียนสิทธิและนิติกรรมประเภทโอน  เป็นที่สาธารณะประโยชน์ 	       หรือการได้มาโดยการครอบครอง  หรือโดยอายุความตามมาตรา  1382   </a:t>
            </a:r>
            <a:b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      หรือมาตรา 1401  แห่ง </a:t>
            </a:r>
            <a:r>
              <a:rPr lang="th-TH" sz="2800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ปพพ.</a:t>
            </a: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b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	(7)  ธุรกรรมเกี่ยวกับการบริการ</a:t>
            </a:r>
            <a:b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-  การบริการรับชำระเงินแทนเฉพาะที่มีมูลค่าน้อยกว่าเจ็ดแสนบาท</a:t>
            </a:r>
            <a:b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		( ก – ช )	</a:t>
            </a:r>
            <a:b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	(8)  ธุรกรรมที่ทำผ่านเครื่องถอนเงิน  / ฝากเงินอัตโนมัติ  เว้นแต่กรณีเป็น	     	      ธุรกรรมที่มีเหตุอันควร</a:t>
            </a:r>
            <a:b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(9)  ธุรกรรมที่เป็นการโอนเงินหรือชำระเงินทางเล็กโทรนิกส์ภายในสถานบัน	   	       การเงิน  หรือภายในผู้ประกอบอาชีพเกี่ยวกับการชำระเงินทางอิเล็</a:t>
            </a:r>
            <a:r>
              <a:rPr lang="th-TH" sz="28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ค</a:t>
            </a: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โทรนิกส์  	       เฉพาะที่ทำในระหว่างกัน  หรือเพื่อลูกค้ารายเดียวกัน  เว้นแต่เป็นธุรกรรมที่	       มีเหตุอันควรสงสัย</a:t>
            </a:r>
            <a:b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(10) กรณีสถาบันการเงินได้รายงานการทำธุรกรรมที่ใช้เงินสดที่เป็นการโอนเงิน	       แล้ว ไม่ต้องรายงานในฐานะผู้ประกอบอาชีพตาม มาตรา 16 (9) อีก  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  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24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 idx="4294967295"/>
          </p:nvPr>
        </p:nvSpPr>
        <p:spPr>
          <a:xfrm>
            <a:off x="642910" y="1500174"/>
            <a:ext cx="8001056" cy="4286280"/>
          </a:xfrm>
        </p:spPr>
        <p:txBody>
          <a:bodyPr anchor="t">
            <a:noAutofit/>
          </a:bodyPr>
          <a:lstStyle/>
          <a:p>
            <a:pPr marL="514350" lvl="0" indent="-514350" algn="l"/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		</a:t>
            </a:r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20</a:t>
            </a:r>
            <a: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   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ให้สถาบันการเงินและผู้ประกอบอาชีพตามมาตรา 16  จัดให้ลูกค้าแสดงตนทุกครั้งก่อนทำธุรกรรมตามที่กำหนดในกฎกระทรวง  ซึ่งต้องกำหนดมาตรการ  เพื่อขจัดอุปสรรคในการแสดงตนของคนพิการ หรือทุพพลภาพด้วย   เว้นแต่ลูกค้าได้แสดงตนไว้ก่อนแล้ว</a:t>
            </a:r>
            <a:b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การแสดงตนตามวรรคหนึ่งให้เป็นไปตามวิธีการที่รัฐมนตรีประกาศกำหนด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  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25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>
            <a:off x="0" y="642918"/>
            <a:ext cx="9144000" cy="714380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2.  </a:t>
            </a:r>
            <a:r>
              <a:rPr lang="th-TH" sz="3200" b="1" u="sng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หน้าที่ในการจัดให้ลูกค้าแสดงตนก่อนการทำธุรกรรม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(มาตรา 20)</a:t>
            </a:r>
            <a:endParaRPr lang="th-TH" sz="32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ชื่อเรื่อง 6"/>
          <p:cNvSpPr>
            <a:spLocks noGrp="1"/>
          </p:cNvSpPr>
          <p:nvPr>
            <p:ph type="title" idx="4294967295"/>
          </p:nvPr>
        </p:nvSpPr>
        <p:spPr>
          <a:xfrm>
            <a:off x="1214414" y="6000768"/>
            <a:ext cx="7000875" cy="5714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กฎกระทรวง  (2554)</a:t>
            </a:r>
            <a:endParaRPr lang="th-TH" sz="36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26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14348" y="1500174"/>
            <a:ext cx="80010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สถาบันการเงินต้องต้องจัดให้ลูกค้าแสดงตนทุกครั้งก่อนทำธุรกรรม</a:t>
            </a:r>
            <a:endParaRPr lang="th-TH" sz="32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14348" y="3286124"/>
            <a:ext cx="80010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ให้แสดงตนทุกครั้งก่อนทำธุรกรรม ดังนี้</a:t>
            </a:r>
            <a:endParaRPr lang="th-TH" sz="32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642910" y="2428868"/>
            <a:ext cx="7858180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u="sng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ผู้ที่ทำธุรกรรมเป็นครั้งคราว  (ลูกค้าจร)</a:t>
            </a:r>
            <a:endParaRPr lang="th-TH" sz="3600" b="1" u="sng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143108" y="4357694"/>
            <a:ext cx="6357982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ธุรกรรมที่มีมูลค่าตั้งแต่เจ็ดแสนบาทขึ้นไป</a:t>
            </a:r>
          </a:p>
          <a:p>
            <a:pPr>
              <a:buFont typeface="Wingdings" pitchFamily="2" charset="2"/>
              <a:buChar char="§"/>
            </a:pPr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ธุรกรรมที่เป็นการให้บริการเงินอิเล็กทรอนิกส์ 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มูลค่าตั้งแต่ห้าหมื่นบาทขึ้นไป</a:t>
            </a:r>
            <a:endParaRPr lang="th-TH" sz="32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857232"/>
            <a:ext cx="8029604" cy="392909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วิธีการแสดงตน</a:t>
            </a:r>
            <a:r>
              <a:rPr lang="th-TH" altLang="zh-CN" b="1" dirty="0" smtClean="0">
                <a:solidFill>
                  <a:srgbClr val="FF0000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/>
            </a:r>
            <a:br>
              <a:rPr lang="th-TH" altLang="zh-CN" b="1" dirty="0" smtClean="0">
                <a:solidFill>
                  <a:srgbClr val="FF0000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</a:br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ประกาศสำนักนายกรัฐมนตรี </a:t>
            </a:r>
            <a:b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</a:br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เรื่อง  การแสดงตนของลูกค้าสถาบันการเงินและผู้ประกอบอาชีพ</a:t>
            </a:r>
            <a:b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</a:br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ตามมาตรา 16  </a:t>
            </a:r>
            <a:b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</a:br>
            <a:r>
              <a:rPr lang="th-TH" altLang="zh-CN" sz="3600" b="1" dirty="0" smtClean="0">
                <a:solidFill>
                  <a:schemeClr val="tx1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 ลงวันที่ 11 กรกฎาคม 2556 </a:t>
            </a:r>
            <a:endParaRPr lang="en-US" altLang="zh-CN" sz="3600" b="1" dirty="0">
              <a:solidFill>
                <a:schemeClr val="tx1"/>
              </a:solidFill>
              <a:latin typeface="Angsana New" pitchFamily="18" charset="-34"/>
              <a:ea typeface="SimSun" pitchFamily="2" charset="-122"/>
              <a:cs typeface="Angsana New" pitchFamily="18" charset="-34"/>
            </a:endParaRPr>
          </a:p>
        </p:txBody>
      </p:sp>
      <p:sp>
        <p:nvSpPr>
          <p:cNvPr id="4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27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798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1126881" y="4573588"/>
            <a:ext cx="1847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h-TH" sz="2800" b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h-TH" sz="2800" b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6350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วิธีการแสดงตน</a:t>
            </a:r>
            <a:endParaRPr lang="th-TH" sz="40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99987"/>
              </p:ext>
            </p:extLst>
          </p:nvPr>
        </p:nvGraphicFramePr>
        <p:xfrm>
          <a:off x="0" y="2107904"/>
          <a:ext cx="9144000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76" name="Worksheet" r:id="rId3" imgW="6162750" imgH="2543044" progId="Excel.Sheet.12">
                  <p:embed/>
                </p:oleObj>
              </mc:Choice>
              <mc:Fallback>
                <p:oleObj name="Worksheet" r:id="rId3" imgW="6162750" imgH="2543044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07904"/>
                        <a:ext cx="9144000" cy="372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ชื่อเรื่อง 6"/>
          <p:cNvSpPr>
            <a:spLocks noGrp="1"/>
          </p:cNvSpPr>
          <p:nvPr>
            <p:ph type="title" idx="4294967295"/>
          </p:nvPr>
        </p:nvSpPr>
        <p:spPr>
          <a:xfrm>
            <a:off x="0" y="958850"/>
            <a:ext cx="8856663" cy="1109663"/>
          </a:xfrm>
        </p:spPr>
        <p:txBody>
          <a:bodyPr>
            <a:noAutofit/>
          </a:bodyPr>
          <a:lstStyle/>
          <a:p>
            <a:r>
              <a:rPr lang="th-TH" sz="3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ให้ปฏิบัติตามประกาศสำนักนายกรัฐมนตรี  เรื่อง  วิธีการแสดงตนของลูกค้าสถาบันการเงินและผู้ประกอบอาชีพตามมาตรา 16 (วันที่ 11 กรกฎาคม 2556)</a:t>
            </a:r>
            <a:endParaRPr lang="th-TH" sz="30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28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90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1126881" y="4573588"/>
            <a:ext cx="1847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h-TH" sz="2800" b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h-TH" sz="2800" b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36195" name="Object 3"/>
          <p:cNvGraphicFramePr>
            <a:graphicFrameLocks noChangeAspect="1"/>
          </p:cNvGraphicFramePr>
          <p:nvPr/>
        </p:nvGraphicFramePr>
        <p:xfrm>
          <a:off x="203200" y="142852"/>
          <a:ext cx="8797956" cy="592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6" name="Worksheet" r:id="rId3" imgW="7219839" imgH="5438892" progId="Excel.Sheet.12">
                  <p:embed/>
                </p:oleObj>
              </mc:Choice>
              <mc:Fallback>
                <p:oleObj name="Worksheet" r:id="rId3" imgW="7219839" imgH="5438892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142852"/>
                        <a:ext cx="8797956" cy="5929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214282" y="6143644"/>
          <a:ext cx="8786874" cy="71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7" name="Worksheet" r:id="rId5" imgW="6162750" imgH="552554" progId="Excel.Sheet.12">
                  <p:embed/>
                </p:oleObj>
              </mc:Choice>
              <mc:Fallback>
                <p:oleObj name="Worksheet" r:id="rId5" imgW="6162750" imgH="552554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6143644"/>
                        <a:ext cx="8786874" cy="714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90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714348" y="975748"/>
            <a:ext cx="8072495" cy="5882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คำจำกัดความ  					มาตรา 1 -  มาตรา 4  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หมวด 1  	- บททั่วไป					มาตรา 5 -  มาตรา 12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หมวด 2	- การรายงานและการแสดงตน			มาตรา 13  -  มาตรา 23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หมวด 3	- คณะกรรมการป้องกันและปราบปรามการฟอกเงิน	มาตรา 24  -  มาตรา 31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หมวด 4	- คณะกรรมการธุรกรรม			มาตรา 32  -  มาตรา 39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หมวด 5 	- สำนักงานป้องกันปราบปรามการฟอกเงิน		มาตรา 40  -  มาตรา 47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หมวด 6	- การดำเนินการเกี่ยวกับทรัพย์สิน			มาตรา 48  -  มาตรา 59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หมวด 6/1	- กองทุนป้องกันและปราบปรามการฟอกเงิน  	มาตรา 59/1  -  มาตรา 59/7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หมวด 7	- บทกำหนดโทษ				มาตรา 60  -  มาตรา 66  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endParaRPr lang="th-TH" sz="24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endParaRPr lang="th-TH" sz="14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24"/>
            <a:ext cx="9144000" cy="78581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2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พระราชบัญญัติป้องกันและปราบปรามการฟอกเงิน พ.ศ.25</a:t>
            </a:r>
            <a:r>
              <a:rPr lang="en-US" altLang="en-US" sz="32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42</a:t>
            </a:r>
            <a:endParaRPr lang="th-TH" sz="32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715404" y="6429396"/>
            <a:ext cx="357190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3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 idx="4294967295"/>
          </p:nvPr>
        </p:nvSpPr>
        <p:spPr>
          <a:xfrm>
            <a:off x="214282" y="928670"/>
            <a:ext cx="8429684" cy="5429288"/>
          </a:xfrm>
        </p:spPr>
        <p:txBody>
          <a:bodyPr anchor="t">
            <a:noAutofit/>
          </a:bodyPr>
          <a:lstStyle/>
          <a:p>
            <a:pPr marL="514350" lvl="0" indent="-514350" algn="l"/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		</a:t>
            </a:r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20/1   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สถาบันการเงินและผู้ประกอบอาชีพตามมาตรา 16 (1) และ (9) ต้องกำหนดนโยบายการรับลูกค้า การบริหารความเสี่ยงที่อาจเกี่ยวกับการฟอกเงินของลูกค้า  และต้องดำเนินการตรวจสอบเพื่อทราบข้อเท็จจริงเกี่ยวกับลูกค้าเมื่อเริ่มทำธุรกรรมครั้งแรก   โดยต้องตรวจสอบเป็นระยะจนสิ้นสุดดำเนินการเมื่อมีการปิดบัญชีหรือยุติความสัมพันธ์กับลูกค้า</a:t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การตรวจสอบเพื่อทราบข้อเท็จจริงเกี่ยวกับลูกค้าตามวรรคหนึ่งจะมีขอบเขตเพียงใดให้เป็นไปตามหลักเกณฑ์และวิธีการที่กำหนดในกฎกระทรวงเกี่ยวกับการแสดงตนและการพิสูจน์ทราบลูกค้าการตรวจทานบัญชีลูกค้า  และการติดตามความเคลื่อนไหวทางบัญชีของลูกค้าที่ได้รับการแจ้งจากสำนักงาน</a:t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“ ให้นำความในวรรคหนึ่งและวรรคสองมาใช้บังคับกับผู้ประกอบอาชีพตามมาตรา 16 (2) (3) (4) (5) (6) (7) (8) และ (10) ด้วย โดยอนุโลม  แต่จะใช้กับผู้ประกอบอาชีพที่มีลักษณะอย่างใดให้เป็นไปตามที่กำหนดในกระทรวง     ทั้งนี้  โดยต้องมิให้มีลักษณะเป็นการก่อความเดือดร้อนแก่ผู้ประกอบอาชีพรายย่อยและประชาชนที่เกี่ยวข้องจนเกินสมควร   และต้องดำเนินการเพื่อประโยชน์ในการป้องกันและปราบปรามการฟอกเงินเท่านั้น”</a:t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  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30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8" name="ไดอะแกรม 7"/>
          <p:cNvGraphicFramePr/>
          <p:nvPr/>
        </p:nvGraphicFramePr>
        <p:xfrm>
          <a:off x="142844" y="785794"/>
          <a:ext cx="885831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4051688565"/>
              </p:ext>
            </p:extLst>
          </p:nvPr>
        </p:nvGraphicFramePr>
        <p:xfrm>
          <a:off x="179512" y="1628800"/>
          <a:ext cx="8750206" cy="501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แผนผังลำดับงาน: กระบวนการ 8"/>
          <p:cNvSpPr/>
          <p:nvPr/>
        </p:nvSpPr>
        <p:spPr>
          <a:xfrm>
            <a:off x="0" y="571480"/>
            <a:ext cx="9144000" cy="928694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3.  </a:t>
            </a:r>
            <a:r>
              <a:rPr lang="th-TH" sz="3200" b="1" u="sng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หน้าที่ในการตรวจสอบเพื่อทราบข้อเท็จจริงเกี่ยวกับลูกค้า</a:t>
            </a:r>
            <a:r>
              <a:rPr lang="th-TH" sz="32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   (มาตรา 20/1)</a:t>
            </a:r>
            <a:endParaRPr lang="th-TH" sz="32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31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92867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 idx="4294967295"/>
          </p:nvPr>
        </p:nvSpPr>
        <p:spPr>
          <a:xfrm>
            <a:off x="214282" y="985838"/>
            <a:ext cx="8572500" cy="5300662"/>
          </a:xfrm>
        </p:spPr>
        <p:txBody>
          <a:bodyPr>
            <a:noAutofit/>
          </a:bodyPr>
          <a:lstStyle/>
          <a:p>
            <a:pPr lvl="0" algn="l"/>
            <a: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“ บุคคลที่มีสถานภาพทางการเมือง”  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หมายความว่า  บุคคลธรรมดาในประเทศและต่างประเทศที่มีลักษณะดังต่อไปนี้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	</a:t>
            </a: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(1)  เป็นบุคคลที่ดำรงตำแหน่งระดับสูง  และมีอำนาจที่สำคัญในฝ่ายนิติบัญญัติ 	       ฝ่ายบริหาร  หรือฝ่ายตุลาการ</a:t>
            </a:r>
            <a:b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	(2)  เป็นบุคคลที่ดำรงตำแหน่งระดับสูง และมีอำนาจหน้าที่สำคัญในการควบคุม	       และบริหารราชการส่วนกลางรัฐวิสาหกิจ หรือหน่วยงานอื่นของรัฐ</a:t>
            </a:r>
            <a:b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	(3)  เป็นบุคคลที่ดำรงตำแหน่งระดับสูง  และมีอำนาจบังคับบัญชาในระดับสูง		       ของฝ่ายทหารหรือฝ่ายตำรวจ</a:t>
            </a:r>
            <a:b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	(4)  เป็นบุคคลที่ดำรงตำแหน่งระดับสูงหรือกรรมการใน</a:t>
            </a:r>
            <a:r>
              <a:rPr lang="th-TH" sz="24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องค์</a:t>
            </a: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กรตามรัฐธรรมนูญ </a:t>
            </a:r>
            <a:r>
              <a:rPr lang="th-TH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32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40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40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 idx="4294967295"/>
          </p:nvPr>
        </p:nvSpPr>
        <p:spPr>
          <a:xfrm>
            <a:off x="357158" y="1214422"/>
            <a:ext cx="8572560" cy="4714908"/>
          </a:xfrm>
        </p:spPr>
        <p:txBody>
          <a:bodyPr>
            <a:noAutofit/>
          </a:bodyPr>
          <a:lstStyle/>
          <a:p>
            <a:pPr lvl="0" algn="l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บุคคลที่มีสถานภาพทางการเมืองของประเทศไทย   ให้รวมถึงบุคคลธรรมดาที่มีลักษณะตามวรรคหนึ่ง    ซึ่งพ้นจากตำแหน่งมาแล้วไม่เกินหนึ่งปีหรือยังคงมีบทบาทเกี่ยวข้องกับตำแหน่งดังกล่าว   แม้จะ  พ้นจากตำแหน่งมาแล้วเกินหนึ่งปีก็ตาม  </a:t>
            </a:r>
            <a:b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และให้รวมถึง</a:t>
            </a:r>
            <a:b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(1) สมาชิกในครอบครัว ได้แก่ บิดา มารดา คู่สมรส และบุตร</a:t>
            </a:r>
            <a:b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(2) ผู้ร่วมงานใกล้ชิด  ได้แก่</a:t>
            </a:r>
            <a:b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	  	(ก)  บุคคลธรรมดาซึ่งเป็นผู้ร่วมงานที่ได้รับมอบหมายให้		         		       ครอบครองหรือดูแลทรัพย์สินหรือประโยชน์อื่นๆ </a:t>
            </a:r>
            <a:b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	 	(ข)  บุคคลธรรมดาซึ่งมีความสัมพันธ์ใกล้ชิดอันเนื่องมาจาก	  	        	       การสร้าง หรือดำเนินความสัมพันธ์ทางธุรกิจ  </a:t>
            </a:r>
            <a:endParaRPr lang="th-TH" sz="28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33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40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40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6" name="ไดอะแกรม 5"/>
          <p:cNvGraphicFramePr/>
          <p:nvPr/>
        </p:nvGraphicFramePr>
        <p:xfrm>
          <a:off x="285720" y="1214422"/>
          <a:ext cx="857256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34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-24"/>
            <a:ext cx="9144000" cy="64294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9" name="ไดอะแกรม 8"/>
          <p:cNvGraphicFramePr/>
          <p:nvPr>
            <p:extLst>
              <p:ext uri="{D42A27DB-BD31-4B8C-83A1-F6EECF244321}">
                <p14:modId xmlns:p14="http://schemas.microsoft.com/office/powerpoint/2010/main" val="4138114512"/>
              </p:ext>
            </p:extLst>
          </p:nvPr>
        </p:nvGraphicFramePr>
        <p:xfrm>
          <a:off x="214282" y="2071678"/>
          <a:ext cx="8750206" cy="4586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แผนผังลำดับงาน: กระบวนการ 4"/>
          <p:cNvSpPr/>
          <p:nvPr/>
        </p:nvSpPr>
        <p:spPr>
          <a:xfrm>
            <a:off x="214282" y="714356"/>
            <a:ext cx="8750206" cy="1143008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 startAt="4"/>
            </a:pPr>
            <a:r>
              <a:rPr lang="th-TH" sz="3200" b="1" u="sng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นโยบายการบริหารความเสี่ยง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	</a:t>
            </a:r>
          </a:p>
          <a:p>
            <a:pPr marL="457200" indent="-457200"/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4.1   </a:t>
            </a:r>
            <a:r>
              <a:rPr lang="th-TH" b="1" u="sng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มาตรการทั่วไป</a:t>
            </a:r>
            <a:endParaRPr lang="th-TH" sz="2400" b="1" u="sng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35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-24"/>
            <a:ext cx="9144000" cy="7143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1319778807"/>
              </p:ext>
            </p:extLst>
          </p:nvPr>
        </p:nvGraphicFramePr>
        <p:xfrm>
          <a:off x="107504" y="714357"/>
          <a:ext cx="8975948" cy="5643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36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3270445285"/>
              </p:ext>
            </p:extLst>
          </p:nvPr>
        </p:nvGraphicFramePr>
        <p:xfrm>
          <a:off x="285720" y="1571612"/>
          <a:ext cx="857256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แผนผังลำดับงาน: กระบวนการ 8"/>
          <p:cNvSpPr/>
          <p:nvPr/>
        </p:nvSpPr>
        <p:spPr>
          <a:xfrm>
            <a:off x="0" y="642918"/>
            <a:ext cx="9144000" cy="857256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/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4.2   </a:t>
            </a:r>
            <a:r>
              <a:rPr lang="th-TH" sz="3200" b="1" u="sng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การบริหารความเสี่ยงด้านการฟอกเงินและการสนับสนุนทางการเงิน</a:t>
            </a:r>
          </a:p>
          <a:p>
            <a:pPr marL="514350" indent="-514350"/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</a:t>
            </a:r>
            <a:r>
              <a:rPr lang="th-TH" sz="3200" b="1" u="sng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แก่การก่อการร้าย</a:t>
            </a:r>
            <a:endParaRPr lang="th-TH" sz="3200" b="1" u="sng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37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8" name="ไดอะแกรม 7"/>
          <p:cNvGraphicFramePr/>
          <p:nvPr/>
        </p:nvGraphicFramePr>
        <p:xfrm>
          <a:off x="142844" y="785794"/>
          <a:ext cx="885831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แผนผังลำดับงาน: กระบวนการ 8"/>
          <p:cNvSpPr/>
          <p:nvPr/>
        </p:nvSpPr>
        <p:spPr>
          <a:xfrm>
            <a:off x="3286116" y="714356"/>
            <a:ext cx="2928958" cy="554404"/>
          </a:xfrm>
          <a:prstGeom prst="flowChartProcess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ลูกค้าความเสี่ยงสูง</a:t>
            </a:r>
            <a:endParaRPr lang="th-TH" sz="32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10" name="ไดอะแกรม 9"/>
          <p:cNvGraphicFramePr/>
          <p:nvPr>
            <p:extLst>
              <p:ext uri="{D42A27DB-BD31-4B8C-83A1-F6EECF244321}">
                <p14:modId xmlns:p14="http://schemas.microsoft.com/office/powerpoint/2010/main" val="191105284"/>
              </p:ext>
            </p:extLst>
          </p:nvPr>
        </p:nvGraphicFramePr>
        <p:xfrm>
          <a:off x="142844" y="1381396"/>
          <a:ext cx="8821644" cy="5190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38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2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2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8" name="ไดอะแกรม 7"/>
          <p:cNvGraphicFramePr/>
          <p:nvPr>
            <p:extLst>
              <p:ext uri="{D42A27DB-BD31-4B8C-83A1-F6EECF244321}">
                <p14:modId xmlns:p14="http://schemas.microsoft.com/office/powerpoint/2010/main" val="1043244659"/>
              </p:ext>
            </p:extLst>
          </p:nvPr>
        </p:nvGraphicFramePr>
        <p:xfrm>
          <a:off x="142844" y="785794"/>
          <a:ext cx="885831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ไดอะแกรม 5"/>
          <p:cNvGraphicFramePr/>
          <p:nvPr/>
        </p:nvGraphicFramePr>
        <p:xfrm>
          <a:off x="142844" y="928670"/>
          <a:ext cx="864399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แผนผังลำดับงาน: กระบวนการ 8"/>
          <p:cNvSpPr/>
          <p:nvPr/>
        </p:nvSpPr>
        <p:spPr>
          <a:xfrm>
            <a:off x="214282" y="714356"/>
            <a:ext cx="8715436" cy="1357322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th-TH" sz="3200" b="1" u="sng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การตรวจสอบเพื่อทราบข้อเท็จจริงเกี่ยวกับลูกค้าของบริษัทประกันวินาศภัย</a:t>
            </a:r>
          </a:p>
          <a:p>
            <a:pPr marL="514350" indent="-514350" algn="ctr"/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ใช้ข้อมูลจาก </a:t>
            </a:r>
            <a:r>
              <a:rPr lang="en-US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CDD Gateway 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และข้อมูลบุคคลผู้มีสถานภาพทางการเมืองจากข้อมูลสาธารณะ)</a:t>
            </a:r>
            <a:endParaRPr lang="th-TH" sz="24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11" name="ไดอะแกรม 10"/>
          <p:cNvGraphicFramePr/>
          <p:nvPr>
            <p:extLst>
              <p:ext uri="{D42A27DB-BD31-4B8C-83A1-F6EECF244321}">
                <p14:modId xmlns:p14="http://schemas.microsoft.com/office/powerpoint/2010/main" val="887536755"/>
              </p:ext>
            </p:extLst>
          </p:nvPr>
        </p:nvGraphicFramePr>
        <p:xfrm>
          <a:off x="214282" y="2000240"/>
          <a:ext cx="8715436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2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39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00034" y="1071546"/>
            <a:ext cx="8392445" cy="446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th-TH" sz="54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5    </a:t>
            </a: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ผู้ใด</a:t>
            </a:r>
            <a:r>
              <a:rPr lang="th-TH" sz="54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endParaRPr lang="th-TH" sz="5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th-TH" sz="1000" b="1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(1) โอน  รับโอน หรือเปลี่ยนสภาพทรัพย์สินที่เกี่ยวกับการกระทำความผิดเพื่อซุกซ่อนหรือปกปิดแหล่งที่มาของทรัพย์สินนั้น หรือเพื่อช่วยเหลือผู้อื่นไม่ว่าก่อน  ขณะหรือหลังการกระทำความผิด มิให้ต้องรับโทษหรือรับโทษน้อยลงในความผิดมูลฐาน หรือ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	(2)  กระทำด้วยประการใดๆ เพื่อปกปิดหรืออำพรางลักษณะที่แท้จริงการได้มาแหล่งที่ตั้ง การจำหน่าย การโอน การได้สิทธิใดๆ  ซึ่งทรัพย์สินที่เกี่ยวกับการกระทำความผิด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               * (3)  ได้มา ครอบครอง หรือใช้ทรัพย์สิน  โดยรู้ในขณะที่ได้มา ครอบครอง  หรือใช้ทรัพย์สินนั้นว่าเป็นทรัพย์สินที่เกี่ยวกับการกระทำความผิด</a:t>
            </a:r>
            <a:endParaRPr lang="th-TH" sz="14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24"/>
            <a:ext cx="9144000" cy="105789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ความผิดฐานฟอกเงิน  หมายถึง</a:t>
            </a:r>
            <a:endParaRPr lang="th-TH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093296"/>
            <a:ext cx="9144000" cy="6995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ผู้นั้นกระทำความผิดฐานฟอกเงิน</a:t>
            </a:r>
            <a:endParaRPr lang="th-TH" sz="4000" b="1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715404" y="6429396"/>
            <a:ext cx="357190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4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 idx="4294967295"/>
          </p:nvPr>
        </p:nvSpPr>
        <p:spPr>
          <a:xfrm>
            <a:off x="571500" y="928688"/>
            <a:ext cx="8572500" cy="5715000"/>
          </a:xfrm>
        </p:spPr>
        <p:txBody>
          <a:bodyPr anchor="t">
            <a:noAutofit/>
          </a:bodyPr>
          <a:lstStyle/>
          <a:p>
            <a:pPr lvl="0" algn="l"/>
            <a:r>
              <a:rPr lang="th-TH" sz="36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การอนุมัติหรือปฏิเสธการรับลูกค้า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b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2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กรณีลูกค้าที่อยู่ในกลุ่มที่มีความเสี่ยงสูง  ให้ดำเนินการตามนโยบายการรับลูกค้ากรณีมีความเสี่ยงสูง  โดยการขอข้อมูลเพิ่มเติมเพื่อระบุตัวตนอย่างเข้มข้น  และพิจารณาว่าจะอนุมัติรับลูกค้าหรือไม่      โดยผู้ที่มีอำนาจในการอนุมัติรับต้องเป็นผู้บริหารระดับที่สูงขึ้นไป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กรณีลูกค้า ผู้ที่เกี่ยวข้อง หรือผู้รับผลประโยชน์ที่แท้จริง   เป็นบุคคลตามรายชื่อบุคคลที่ถูกกำหนด  หรือผู้ที่มีหรือเคยมีการทำธุรกรรมกับบุคคลที่ถูกกำหนด    ให้ดำเนินการตามนโยบายปฏิเสธ/ยุติความสัมพันธ์  และแจ้งข้อมูลต่อสำนักงาน ปปง. ตามแบบ </a:t>
            </a:r>
            <a:r>
              <a:rPr lang="th-TH" sz="2800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ปกร.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04  ภายใน 3 วันทำการนับแต่วันที่ได้พบข้อมูลนั้น 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(ระเบียบคณะกรรมการ </a:t>
            </a:r>
            <a:r>
              <a:rPr lang="th-TH" sz="2400" b="1" dirty="0" err="1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ปปง.</a:t>
            </a:r>
            <a:r>
              <a:rPr lang="th-TH" sz="24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ว่าด้วยการประกาศและแจ้งรายชื่อบุคคลที่ถูกกำหนดและการดำเนินการตามมาตรา 6 (1) (2) และ (3) พ.ศ.2556)</a:t>
            </a:r>
            <a:endParaRPr lang="th-TH" sz="3200" dirty="0">
              <a:solidFill>
                <a:srgbClr val="FF0000"/>
              </a:solidFill>
            </a:endParaRPr>
          </a:p>
        </p:txBody>
      </p:sp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40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 idx="4294967295"/>
          </p:nvPr>
        </p:nvSpPr>
        <p:spPr>
          <a:xfrm>
            <a:off x="214282" y="1357298"/>
            <a:ext cx="8572560" cy="4357718"/>
          </a:xfrm>
        </p:spPr>
        <p:txBody>
          <a:bodyPr anchor="t">
            <a:noAutofit/>
          </a:bodyPr>
          <a:lstStyle/>
          <a:p>
            <a:pPr marL="514350" lvl="0" indent="-514350" algn="l"/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			</a:t>
            </a:r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22   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ว้นแต่จะได้รับแจ้งเป็นหนังสือจากพนักงานเจ้าหน้าที่ให้ปฏิบัติเป็นอย่างอื่นให้สถาบันการเงินเก็บรักษารายละเอียด ดังนี้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(1)  เกี่ยวกับการ</a:t>
            </a:r>
            <a:r>
              <a:rPr lang="th-TH" sz="32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แสดงตนตามมาตรา 20  เป็นเวลาห้าปี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นับแต่วันที่มีการปิดบัญชีหรือยุติความสัมพันธ์กับลูกค้า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(2)  เกี่ยวกับ</a:t>
            </a:r>
            <a:r>
              <a:rPr lang="th-TH" sz="32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การทำธุรกรรมและบันทึกข้อเท็จจริงตามมาตรา 21  เป็นเวลาห้าปี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นับแต่ได้มีการทำธุรกรรมหรือบันทึกข้อเท็จจริงนั้น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ให้นำความใน (1)  มาใช้บังคับกับผู้ประกอบอาชีพตามมาตรา 16  ด้วย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  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41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 idx="4294967295"/>
          </p:nvPr>
        </p:nvSpPr>
        <p:spPr>
          <a:xfrm>
            <a:off x="214282" y="1357298"/>
            <a:ext cx="8572560" cy="4929222"/>
          </a:xfrm>
        </p:spPr>
        <p:txBody>
          <a:bodyPr anchor="t">
            <a:noAutofit/>
          </a:bodyPr>
          <a:lstStyle/>
          <a:p>
            <a:pPr marL="514350" lvl="0" indent="-514350" algn="l"/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			  </a:t>
            </a:r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22/1   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ภายใต้บังคับมาตรา 20/1  วรรคสาม  ให้ผู้มีหน้าที่รายงานตามมาตรา 13  และมาตรา 16  เก็บรักษารายละเอียดเกี่ยวกับ</a:t>
            </a:r>
            <a:r>
              <a:rPr lang="th-TH" sz="2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การตรวจสอบเพื่อทราบข้อเท็จจริงเกี่ยวกับลูกค้าตามมาตรา 20/1  เป็นเวลาสิบปี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นับแต่วันที่มีการปิดบัญชีหรือยุติความสัมพันธ์กับลูกค้า   แต่ก่อนพ้นกำหนดเวลาสิบปีดังกล่าว  หากมีเหตุจำเป็นและสมควรเพื่อประโยชน์ในการดำเนินการตามพระราชบัญญัตินี้สำหรับลูกค้ารายใด   ให้เลขาธิการแจ้งเป็นหนังสือให้ผู้มีหน้าที่รายงานดังกล่าวเก็บรักษารายละเอียดของลูกค้ารายนั้นต่อไปอีกไม่เกินห้าปีนับแต่พ้นเวลาสิบปีก็ได้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หลักเกณฑ์และวิธีการเก็บรักษารายละเอียดตามวรรคหนึ่ง  ให้เป็นไปตามที่คณะกรรมการกำหนด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  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42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 idx="4294967295"/>
          </p:nvPr>
        </p:nvSpPr>
        <p:spPr>
          <a:xfrm>
            <a:off x="0" y="4292600"/>
            <a:ext cx="466725" cy="576263"/>
          </a:xfrm>
        </p:spPr>
        <p:txBody>
          <a:bodyPr>
            <a:no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*</a:t>
            </a:r>
            <a:endParaRPr lang="th-TH" dirty="0">
              <a:solidFill>
                <a:srgbClr val="FF0000"/>
              </a:solidFill>
            </a:endParaRPr>
          </a:p>
        </p:txBody>
      </p:sp>
      <p:graphicFrame>
        <p:nvGraphicFramePr>
          <p:cNvPr id="12" name="ไดอะแกรม 11"/>
          <p:cNvGraphicFramePr/>
          <p:nvPr>
            <p:extLst>
              <p:ext uri="{D42A27DB-BD31-4B8C-83A1-F6EECF244321}">
                <p14:modId xmlns:p14="http://schemas.microsoft.com/office/powerpoint/2010/main" val="2154958310"/>
              </p:ext>
            </p:extLst>
          </p:nvPr>
        </p:nvGraphicFramePr>
        <p:xfrm>
          <a:off x="571472" y="1214422"/>
          <a:ext cx="835824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43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 idx="4294967295"/>
          </p:nvPr>
        </p:nvSpPr>
        <p:spPr>
          <a:xfrm>
            <a:off x="214282" y="1071546"/>
            <a:ext cx="8572560" cy="5000660"/>
          </a:xfrm>
        </p:spPr>
        <p:txBody>
          <a:bodyPr anchor="t">
            <a:noAutofit/>
          </a:bodyPr>
          <a:lstStyle/>
          <a:p>
            <a:pPr marL="514350" lvl="0" indent="-514350" algn="l"/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			  </a:t>
            </a:r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21/1   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ห้ามมิให้ผู้มีหน้าที่รายงานตามมาตรา 13  และมาตรา 16   หรือบุคคลใดเปิดเผยข้อมูลหรือกระทำด้วยประการใดๆ  อันอาจทำให้ลูกค้าหรือบุคคลภายนอกทราบเกี่ยวกับการตรวจสอบเพื่อราบข้อเท็จจริงเกี่ยวกับลูกค้า   การรายงานธุรกรรมหรือส่งข้อมูลอื่นใดไปยังสำนักงาน   เว้นแต่เป็นการปฏิบัติตามกฎหมายหรือตามคำสั่งศาลหรือเป็นการเปิดเผยข้อมูลระหว่างสำนักงานใหญ่กับสาขาของผู้มีหน้าที่รายงานตามมาตรา 13  และมาตรา 16  ที่ตั้งอยู่ในหรือต่างประเทศเพื่อดำเนินการอันเกี่ยวเนื่องกับการปฏิบัติตามพระราชบัญญัตินี้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รายงานที่สำนักงานได้รับตามหมวดนี้ถือเป็นความลับในราชการเกี่ยวกับการดำเนินการตามพระราชบัญญัตินี้   และให้เลขาธิการเป็นผู้รับผิดชอบในการจัดเก็บรักษา และใช้ประโยชน์จากข้อมูลดังกล่าวเฉพาะเพื่อการปฏิบัติตามพระราชบัญญัตินี้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  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44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8" name="ไดอะแกรม 7"/>
          <p:cNvGraphicFramePr/>
          <p:nvPr/>
        </p:nvGraphicFramePr>
        <p:xfrm>
          <a:off x="142844" y="785794"/>
          <a:ext cx="885831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แผนผังลำดับงาน: กระบวนการ 8"/>
          <p:cNvSpPr/>
          <p:nvPr/>
        </p:nvSpPr>
        <p:spPr>
          <a:xfrm>
            <a:off x="357158" y="1071546"/>
            <a:ext cx="8501122" cy="5214974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/>
            <a:r>
              <a:rPr lang="th-TH" sz="36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6.  </a:t>
            </a:r>
            <a:r>
              <a:rPr lang="th-TH" sz="3600" b="1" u="sng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รักษาความลับ</a:t>
            </a:r>
            <a:r>
              <a:rPr lang="th-TH" sz="36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</a:t>
            </a:r>
          </a:p>
          <a:p>
            <a:pPr marL="514350" indent="-514350"/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-  ห้ามมิให้ผู้มีหน้าที่รายงานหรือบุคคลใดเปิดเผยข้อมูลเกี่ยวกับ  </a:t>
            </a:r>
          </a:p>
          <a:p>
            <a:pPr marL="514350" indent="-514350"/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   การตรวจสอบ  เพื่อทราบข้อเท็จจริงเกี่ยวกับลูกค้า  (มาตรา 21/1) </a:t>
            </a:r>
          </a:p>
          <a:p>
            <a:pPr marL="514350" indent="-514350"/>
            <a:endParaRPr lang="th-TH" sz="1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marL="514350" indent="-514350"/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-  ห้ามกระทำด้วยประการใดๆ ให้ผู้อื่นรู้  หรืออาจรู้ความลับใน  </a:t>
            </a:r>
          </a:p>
          <a:p>
            <a:pPr marL="514350" indent="-514350"/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    ราชการเกี่ยวกับการดำเนินการตามพระราชบัญญัติ</a:t>
            </a:r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นี้</a:t>
            </a:r>
          </a:p>
          <a:p>
            <a:pPr marL="514350" indent="-514350"/>
            <a:r>
              <a:rPr lang="th-TH" sz="36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  <a:p>
            <a:pPr marL="514350" indent="-514350" algn="ctr"/>
            <a:r>
              <a:rPr lang="th-TH" sz="36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กรณีฝ่าฝืน</a:t>
            </a:r>
          </a:p>
          <a:p>
            <a:pPr marL="514350" indent="-514350" algn="ctr"/>
            <a: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โทษจำคุกไม่เกินห้าปี   ปรับไม่เกินหนึ่งแสนบาท  จำ /ปรับ</a:t>
            </a:r>
          </a:p>
          <a:p>
            <a:pPr marL="514350" indent="-514350" algn="ctr"/>
            <a: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( มาตรา  66 )</a:t>
            </a:r>
            <a:endParaRPr lang="th-TH" sz="3600" b="1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45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85723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40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40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8" name="ไดอะแกรม 7"/>
          <p:cNvGraphicFramePr/>
          <p:nvPr/>
        </p:nvGraphicFramePr>
        <p:xfrm>
          <a:off x="142844" y="785794"/>
          <a:ext cx="885831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แผนผังลำดับงาน: กระบวนการ 8"/>
          <p:cNvSpPr/>
          <p:nvPr/>
        </p:nvSpPr>
        <p:spPr>
          <a:xfrm>
            <a:off x="372303" y="1268760"/>
            <a:ext cx="8399394" cy="242889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/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7.    </a:t>
            </a:r>
            <a:r>
              <a:rPr lang="th-TH" sz="3200" b="1" u="sng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หน้าที่ในการรายงานข้อมูลเกี่ยวกับการทำธุรกรรมของบุคคลตามรายชื่อที่สำนักงาน </a:t>
            </a:r>
            <a:r>
              <a:rPr lang="th-TH" sz="3200" b="1" u="sng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ปปง.</a:t>
            </a:r>
            <a:r>
              <a:rPr lang="th-TH" sz="3200" b="1" u="sng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แจ้งให้ตรวจสอบ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(มาตรา 48 วรรคสาม)           </a:t>
            </a:r>
          </a:p>
          <a:p>
            <a:pPr marL="514350" indent="-514350"/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โดยรับแจ้งและรายงานผ่านระบบ </a:t>
            </a:r>
            <a:r>
              <a:rPr lang="en-US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AMFICS</a:t>
            </a:r>
            <a:endParaRPr lang="th-TH" sz="32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46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 idx="4294967295"/>
          </p:nvPr>
        </p:nvSpPr>
        <p:spPr>
          <a:xfrm>
            <a:off x="285720" y="857232"/>
            <a:ext cx="8572560" cy="5786454"/>
          </a:xfrm>
        </p:spPr>
        <p:txBody>
          <a:bodyPr anchor="t">
            <a:noAutofit/>
          </a:bodyPr>
          <a:lstStyle/>
          <a:p>
            <a:pPr marL="514350" lvl="0" indent="-514350" algn="l"/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			</a:t>
            </a:r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48   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ในการตรวจสอบรายงานและข้อมูลเกี่ยวกับการทำธุรกรรม  หากมีเหตุอันควร เชื่อได้ว่าอาจมีอาจโอน จำหน่าย ยักย้าย ปกปิด หรือซ่อนเร้นทรัพย์สินใดที่เป็นทรัพย์สินที่เกี่ยวกับการกระทำความผิด   ให้คณะกรรมการธุรกรรมมีอำนาจสั่งยึดหรืออายัดทรัพย์สินนั้นไว้ชั่วคราวมีกำหนดไม่เกินเก้าสิบวัน</a:t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ในกรณีจำเป็นหรือเร่งด่วน  เลขาธิการจะสั่งยึดหรืออายัดทรัพย์สินตามวรรคหนึ่งไปก่อนแล้ว  รายงานต่อคณะกรรมการธุรกรรม</a:t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การตรวจสอบรายงานและข้อมูลเกี่ยวกับการทำธุรกรรมตามวรรคหนึ่ง  ให้เป็นไปตามหลักเกณฑ์วิธีการที่กำหนดในกฎกระทรวง</a:t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ผู้ทำธุรกรรมซึ่งถูกสั่งยึดหรืออายัดทรัพย์สิน   หรือผู้มีส่วนได้เสียในทรัพย์สินจะแสดงหลักฐานว่าเงินหรือทรัพย์สินในการทำธุรกรรมนั้นมิใช่ทรัพย์สินที่เกี่ยวกับการกระทำความผิดเพื่อให้มีคำสั่งเพิกถอนการยึดหรืออายัดก็ได้  ทั้งนี้ ตามหลักเกณฑ์และวิธีการที่กำหนดในกฎกระทรวง</a:t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เมื่อคณะกรรมการธุรกรรมหรือเลขาธิการ แล้วแต่กรณี  สั่งยึดหรืออายัดทรัพย์สินหรือสั่งเพิกถอนการยึดหรืออายัดทรัพย์สินนั้นแล้ว   ให้คณะกรรมการธุรกรรมรายงานต่อ</a:t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คณะกรรมการ</a:t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 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47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4000" b="1" u="sng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บทสรุป</a:t>
            </a: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ของพระราชบัญญัติป้องกันและปราบปรามการฟอกเงิน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8596" y="928670"/>
            <a:ext cx="814393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 algn="thaiDist" eaLnBrk="1" hangingPunct="1">
              <a:spcBef>
                <a:spcPct val="50000"/>
              </a:spcBef>
            </a:pPr>
            <a:r>
              <a:rPr lang="th-TH" sz="4000" b="1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8.</a:t>
            </a:r>
            <a:r>
              <a:rPr lang="th-TH" sz="3200" b="1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  </a:t>
            </a:r>
            <a:r>
              <a:rPr lang="th-TH" sz="3200" b="1" u="sng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ฝึกอบรมเจ้าหน้าที่ของบริษัท</a:t>
            </a:r>
            <a:endParaRPr kumimoji="0" lang="th-TH" sz="2000" u="sng" dirty="0">
              <a:effectLst>
                <a:outerShdw blurRad="38100" dist="38100" dir="2700000" algn="tl">
                  <a:srgbClr val="C0C0C0"/>
                </a:outerShdw>
              </a:effectLst>
              <a:latin typeface="AngsanaUPC" pitchFamily="18" charset="-34"/>
              <a:ea typeface="Gulim" pitchFamily="34" charset="-127"/>
              <a:cs typeface="AngsanaUPC" pitchFamily="18" charset="-34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5720" y="1857364"/>
            <a:ext cx="8143932" cy="46782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 algn="thaiDist" eaLnBrk="1" hangingPunct="1">
              <a:spcBef>
                <a:spcPct val="50000"/>
              </a:spcBef>
            </a:pPr>
            <a:r>
              <a:rPr lang="th-TH" sz="4000" b="1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	</a:t>
            </a:r>
            <a:r>
              <a:rPr lang="th-TH" sz="2400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-  	“  </a:t>
            </a:r>
            <a:r>
              <a:rPr lang="th-TH" b="1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มาตรา 21/3  </a:t>
            </a:r>
            <a:r>
              <a:rPr lang="th-TH" sz="2400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เพื่อประโยชน์ในการปฏิบัติการตามพระราชบัญญัตินี้ ให้สำนักงาน </a:t>
            </a:r>
            <a:r>
              <a:rPr lang="th-TH" sz="2400" b="1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มีหน้าที่จัดให้มีการฝึกอบรม</a:t>
            </a:r>
            <a:r>
              <a:rPr lang="th-TH" sz="2400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เกี่ยวกับการป้องกันและปราบปรามการฟอกเงิน และการป้องกันและปราบปรามการสนับสนุนทางการเงินแก่การก่อการร้าย  ให้แก่ผู้ที่มีหน้าที่รายงานตามมาตรา 13 และมาตรา 16</a:t>
            </a:r>
          </a:p>
          <a:p>
            <a:pPr marL="514350" indent="-514350" algn="thaiDist" eaLnBrk="1" hangingPunct="1">
              <a:spcBef>
                <a:spcPct val="50000"/>
              </a:spcBef>
            </a:pPr>
            <a:r>
              <a:rPr lang="th-TH" sz="2400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		เมื่อผู้มีหน้าที่รายงานตามมาตรา 13 และมาตรา  16  มีเจ้าหน้าที่ที่ได้รับการฝึกอบรมตามวรรคหนึ่งแล้ว  </a:t>
            </a:r>
            <a:r>
              <a:rPr lang="th-TH" sz="2400" b="1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ต้องจัดให้ผู้ได้รับการฝึกอบรมดังกล่าวปฏิบัติหน้าที่ในการจัดทำรายงานหรือควบคุมการจัดทำรายงานการจัดให้ลูกค้าแสดงตน   และการตรวจสอบเพื่อทราบข้อเท็จจริงเกี่ยวกับลูกค้าให้ถูกต้อง</a:t>
            </a:r>
            <a:r>
              <a:rPr lang="th-TH" sz="2400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ตามพระราชบัญญัตินี้</a:t>
            </a:r>
          </a:p>
          <a:p>
            <a:pPr marL="514350" indent="-514350" algn="thaiDist" eaLnBrk="1" hangingPunct="1">
              <a:spcBef>
                <a:spcPct val="50000"/>
              </a:spcBef>
            </a:pPr>
            <a:r>
              <a:rPr lang="th-TH" sz="2400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		หลักเกณฑ์ วิธีการ และเงื่อนไขในการจัดให้มีการฝึกอบรมตามวรรคหนึ่ง  และการจัดให้ผู้ได้รับการฝึกอบรมปฏิบัติหน้าที่ตามวรรคสอง   ให้เป็นไป</a:t>
            </a:r>
            <a:r>
              <a:rPr lang="th-TH" sz="2400" b="1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ตามที่คณะกรรมการกำหนด”</a:t>
            </a:r>
          </a:p>
          <a:p>
            <a:pPr marL="514350" indent="-514350" algn="thaiDist" eaLnBrk="1" hangingPunct="1">
              <a:spcBef>
                <a:spcPct val="50000"/>
              </a:spcBef>
            </a:pPr>
            <a:endParaRPr kumimoji="0" lang="th-TH" sz="1200" dirty="0">
              <a:effectLst>
                <a:outerShdw blurRad="38100" dist="38100" dir="2700000" algn="tl">
                  <a:srgbClr val="C0C0C0"/>
                </a:outerShdw>
              </a:effectLst>
              <a:latin typeface="AngsanaUPC" pitchFamily="18" charset="-34"/>
              <a:ea typeface="Gulim" pitchFamily="34" charset="-127"/>
              <a:cs typeface="AngsanaUPC" pitchFamily="18" charset="-34"/>
            </a:endParaRPr>
          </a:p>
        </p:txBody>
      </p:sp>
      <p:sp>
        <p:nvSpPr>
          <p:cNvPr id="8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48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C9F6-3825-4850-BB73-0FCA4870221B}" type="slidenum">
              <a:rPr lang="th-TH" smtClean="0"/>
              <a:pPr/>
              <a:t>49</a:t>
            </a:fld>
            <a:endParaRPr lang="th-TH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291513" cy="777875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ผู้ดำเนินการจัดฝึกอบรม</a:t>
            </a:r>
            <a:endParaRPr lang="th-TH" sz="40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925513" y="981075"/>
            <a:ext cx="8218487" cy="1008063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สำนักงาน ปปง. จัดฝึกอบรมเอง</a:t>
            </a:r>
          </a:p>
          <a:p>
            <a:r>
              <a:rPr lang="th-TH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นิติบุคคลอื่นที่แสดงความประสงค์จะจัดฝึกอบรม</a:t>
            </a:r>
            <a:endParaRPr lang="th-TH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11430376"/>
              </p:ext>
            </p:extLst>
          </p:nvPr>
        </p:nvGraphicFramePr>
        <p:xfrm>
          <a:off x="323528" y="1124744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219" y="1872534"/>
            <a:ext cx="1167018" cy="961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136" y="3933056"/>
            <a:ext cx="1685853" cy="214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49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932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ความผิดมูลฐาน  21  มูลฐาน</a:t>
            </a:r>
            <a:endParaRPr lang="th-TH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214282" y="928670"/>
            <a:ext cx="8643998" cy="5602658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3</a:t>
            </a:r>
            <a:r>
              <a:rPr lang="th-TH" sz="3600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sz="36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ความผิดมูลฐาน</a:t>
            </a:r>
            <a: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 หมายความว่า  </a:t>
            </a:r>
            <a: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(1)  ความผิดเกี่ยวกับ</a:t>
            </a:r>
            <a:r>
              <a:rPr lang="th-TH" sz="2400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ยาเสพติด</a:t>
            </a:r>
            <a:endParaRPr lang="th-TH" sz="2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   *  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(2) - ความผิดเกี่ยวกับการค้ามนุษย์ตามกฎหมายว่าด้วยการป้องกันและ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 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ปราบปรามการค้ามนุษย์  หรือ ความผิดตามกฎหมายว่าด้วยการป้องกัน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และปราบปรามการค้าประเวณี   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      - ความผิดเกี่ยวกับเพศตามประมวลกฎหมายอาญา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(3)  ความผิดเกี่ยวกับการฉ้อโกงประชาชนตามประมวลกฎหมายอาญาหรือความผิดตาม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กฎหมายว่าด้วยการกู้ยืมเงินที่เป็นการฉ้อโกงประชาชน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(4)  ความผิดเกี่ยวกับการยักยอกหรือฉ้อโกงหรือประทุษร้ายต่อทรัพย์หรือกระทำโดยทุจริต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ตามกฎหมายว่าด้วยธุรกิจสถาบันการเงิน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(5)  ความผิดต่อด้านตำแหน่งหน้าที่ราชการ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(6)  ความผิดเกี่ยวกับการกรรโชก หรือรีดเอาทรัพย์ที่กระทำโดยอ้างอำนาจอั้งยี่ หรือซ่องโจร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ตามประมวลกฎหมายอาญา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(7)  ความผิดเกี่ยวกับการลักลอบหนีศุลกากรตามกฎหมายว่าด้วยศุลกากร</a:t>
            </a:r>
            <a: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000" b="1" dirty="0" smtClean="0">
                <a:solidFill>
                  <a:schemeClr val="tx1"/>
                </a:solidFill>
                <a:cs typeface="IrisUPC" pitchFamily="34" charset="-34"/>
              </a:rPr>
              <a:t>	</a:t>
            </a:r>
          </a:p>
        </p:txBody>
      </p:sp>
      <p:sp>
        <p:nvSpPr>
          <p:cNvPr id="9" name="Oval 3"/>
          <p:cNvSpPr/>
          <p:nvPr/>
        </p:nvSpPr>
        <p:spPr>
          <a:xfrm>
            <a:off x="8715404" y="6429396"/>
            <a:ext cx="357190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5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5513" y="404813"/>
            <a:ext cx="8218487" cy="777875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ผู้ที่ต้องเข้ารับการอบรม</a:t>
            </a:r>
            <a:endParaRPr lang="th-TH" sz="40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2227426"/>
              </p:ext>
            </p:extLst>
          </p:nvPr>
        </p:nvGraphicFramePr>
        <p:xfrm>
          <a:off x="304816" y="1196975"/>
          <a:ext cx="6624638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34481" y="2730058"/>
            <a:ext cx="2016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กรณีปฏิบัติงานไม่เป็นไปตามที่กฎหมายกำหนด ต้องเข้ารับการอบรมใหม่ภายใน 2 เดือน นับจากวันที่ถูกลงโทษ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50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29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C9F6-3825-4850-BB73-0FCA4870221B}" type="slidenum">
              <a:rPr lang="th-TH" smtClean="0"/>
              <a:pPr/>
              <a:t>51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362950" cy="8509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ระยะเวลาการอบรมตลอดหลักสูตร</a:t>
            </a:r>
            <a:endParaRPr lang="th-TH" sz="36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86663260"/>
              </p:ext>
            </p:extLst>
          </p:nvPr>
        </p:nvGraphicFramePr>
        <p:xfrm>
          <a:off x="287338" y="981075"/>
          <a:ext cx="8856662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51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206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285720" y="357190"/>
            <a:ext cx="8572559" cy="100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 anchor="ctr"/>
          <a:lstStyle>
            <a:lvl1pPr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674688" indent="-260350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6638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50975" indent="-206375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6900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41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813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85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57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>
              <a:buSzPct val="100000"/>
            </a:pPr>
            <a:endParaRPr kumimoji="0" lang="en-US" sz="4000" b="1" u="sng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785786" y="1071546"/>
            <a:ext cx="7983735" cy="29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674688" indent="-260350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6638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50975" indent="-206375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6900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41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813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85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57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ts val="913"/>
              </a:spcBef>
              <a:buClr>
                <a:srgbClr val="000000"/>
              </a:buClr>
              <a:buSzPct val="45000"/>
            </a:pPr>
            <a:endParaRPr kumimoji="0" lang="th-TH" sz="44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812781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เนื้อหาของหลักสูตร   18 ชั่วโมง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4282" y="1167546"/>
            <a:ext cx="8643998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 algn="thaiDist" eaLnBrk="1" hangingPunct="1">
              <a:spcBef>
                <a:spcPct val="50000"/>
              </a:spcBef>
              <a:buAutoNum type="arabicPeriod"/>
            </a:pPr>
            <a:r>
              <a:rPr lang="th-TH" sz="3200" b="1" u="sng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กฎหมายว่าด้วยการป้องกันและปราบปรามการฟอกเงิน  12 ชั่วโมง</a:t>
            </a:r>
          </a:p>
          <a:p>
            <a:pPr marL="914400" lvl="1" indent="-457200" algn="thaiDist"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การรายงานธุรกรรม</a:t>
            </a:r>
          </a:p>
          <a:p>
            <a:pPr marL="914400" lvl="1" indent="-457200" algn="thaiDist">
              <a:spcBef>
                <a:spcPct val="50000"/>
              </a:spcBef>
              <a:buFont typeface="Wingdings" pitchFamily="2" charset="2"/>
              <a:buChar char="Ø"/>
            </a:pPr>
            <a:r>
              <a:rPr kumimoji="0" lang="th-TH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การกำหนดนโยบายด้านการป้องกันและปราบปรามการฟอกเงิน และปราบปรามการสนับสนุนทางการเงินแก่การก่อการร้าย</a:t>
            </a:r>
          </a:p>
          <a:p>
            <a:pPr marL="914400" lvl="1" indent="-457200" algn="thaiDist"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การจัดให้ลูกค้าแสดงตน</a:t>
            </a:r>
          </a:p>
          <a:p>
            <a:pPr marL="914400" lvl="1" indent="-457200" algn="thaiDist">
              <a:spcBef>
                <a:spcPct val="50000"/>
              </a:spcBef>
              <a:buFont typeface="Wingdings" pitchFamily="2" charset="2"/>
              <a:buChar char="Ø"/>
            </a:pPr>
            <a:r>
              <a:rPr kumimoji="0" lang="th-TH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การตรวจสอบเพื่อทราบข้อเท็จจริง เกี่ยวกับลูกค้า  และผู้ที่ทำธุรกรรมเป็นครั้งคราว</a:t>
            </a:r>
          </a:p>
          <a:p>
            <a:pPr marL="914400" lvl="1" indent="-457200" algn="thaiDist">
              <a:spcBef>
                <a:spcPct val="50000"/>
              </a:spcBef>
            </a:pPr>
            <a:r>
              <a:rPr lang="th-TH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	1</a:t>
            </a:r>
            <a:r>
              <a:rPr lang="th-TH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.  การระบุตัวตน และผู้รับประโยชน์ที่แท้จริง</a:t>
            </a:r>
          </a:p>
          <a:p>
            <a:pPr marL="914400" lvl="1" indent="-457200" algn="thaiDist">
              <a:spcBef>
                <a:spcPct val="50000"/>
              </a:spcBef>
            </a:pPr>
            <a:r>
              <a:rPr kumimoji="0" lang="th-TH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	2.  การประเมินความเสี่ยง</a:t>
            </a:r>
          </a:p>
          <a:p>
            <a:pPr marL="914400" lvl="1" indent="-457200" algn="thaiDist">
              <a:spcBef>
                <a:spcPct val="50000"/>
              </a:spcBef>
            </a:pPr>
            <a:r>
              <a:rPr lang="th-TH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	3.  การตรวจสอบความเคลื่อนไหวทางการเงิน   การดำเนินความสัมพันธ์ทางธุรกิจหรือการทำธุรกรรม</a:t>
            </a:r>
          </a:p>
          <a:p>
            <a:pPr marL="914400" lvl="1" indent="-457200" algn="thaiDist">
              <a:spcBef>
                <a:spcPct val="50000"/>
              </a:spcBef>
            </a:pPr>
            <a:r>
              <a:rPr kumimoji="0" lang="th-TH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	4.  การเก็บรักษาข้อมูล</a:t>
            </a:r>
          </a:p>
          <a:p>
            <a:pPr marL="914400" lvl="1" indent="-457200" algn="thaiDist"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บทลงโทษ</a:t>
            </a:r>
            <a:endParaRPr kumimoji="0" lang="th-TH" sz="2000" dirty="0">
              <a:effectLst>
                <a:outerShdw blurRad="38100" dist="38100" dir="2700000" algn="tl">
                  <a:srgbClr val="C0C0C0"/>
                </a:outerShdw>
              </a:effectLst>
              <a:latin typeface="AngsanaUPC" pitchFamily="18" charset="-34"/>
              <a:ea typeface="Gulim" pitchFamily="34" charset="-127"/>
              <a:cs typeface="AngsanaUPC" pitchFamily="18" charset="-34"/>
            </a:endParaRPr>
          </a:p>
        </p:txBody>
      </p:sp>
      <p:sp>
        <p:nvSpPr>
          <p:cNvPr id="7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52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6560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285720" y="357190"/>
            <a:ext cx="8572559" cy="100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 anchor="ctr"/>
          <a:lstStyle>
            <a:lvl1pPr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674688" indent="-260350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6638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50975" indent="-206375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6900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41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813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85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57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>
              <a:buSzPct val="100000"/>
            </a:pPr>
            <a:endParaRPr kumimoji="0" lang="en-US" sz="4000" b="1" u="sng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785786" y="1071546"/>
            <a:ext cx="7983735" cy="29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674688" indent="-260350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6638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50975" indent="-206375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6900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41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813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85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57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ts val="913"/>
              </a:spcBef>
              <a:buClr>
                <a:srgbClr val="000000"/>
              </a:buClr>
              <a:buSzPct val="45000"/>
            </a:pPr>
            <a:endParaRPr kumimoji="0" lang="th-TH" sz="44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812781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เนื้อหาของหลักสูตร   18 ชั่วโมง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4282" y="1522761"/>
            <a:ext cx="8643998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 algn="thaiDist" eaLnBrk="1" hangingPunct="1">
              <a:spcBef>
                <a:spcPct val="50000"/>
              </a:spcBef>
              <a:buAutoNum type="arabicPeriod" startAt="2"/>
            </a:pPr>
            <a:r>
              <a:rPr lang="th-TH" sz="3200" b="1" u="sng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กฎหมายว่าด้วยการป้องกันและปราบปรามการสนับสนุนทางการเงิน     แก่การก่อการร้าย  3 ชั่วโมง</a:t>
            </a:r>
          </a:p>
          <a:p>
            <a:pPr marL="1371600" lvl="2" indent="-457200" algn="thaiDist">
              <a:spcBef>
                <a:spcPct val="50000"/>
              </a:spcBef>
              <a:buFont typeface="Wingdings" pitchFamily="2" charset="2"/>
              <a:buChar char="Ø"/>
            </a:pPr>
            <a:r>
              <a:rPr lang="th-TH" kern="1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กระบวนการตรวจสอบลูกค้า กับข้อมูลรายชื่อบุคคลที่ถูกกำหนด</a:t>
            </a:r>
          </a:p>
          <a:p>
            <a:pPr marL="1371600" lvl="2" indent="-457200" algn="thaiDist">
              <a:spcBef>
                <a:spcPct val="50000"/>
              </a:spcBef>
              <a:buFont typeface="Wingdings" pitchFamily="2" charset="2"/>
              <a:buChar char="Ø"/>
            </a:pPr>
            <a:r>
              <a:rPr kumimoji="0" lang="th-TH" kern="1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การระงับการดำเนินการกับทรัพย์สิน  และการแจ้งข้อมูลต่อสำนักงาน </a:t>
            </a:r>
            <a:r>
              <a:rPr kumimoji="0" lang="th-TH" kern="11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ปปง.</a:t>
            </a:r>
            <a:endParaRPr kumimoji="0" lang="th-TH" kern="1100" dirty="0" smtClean="0">
              <a:effectLst>
                <a:outerShdw blurRad="38100" dist="38100" dir="2700000" algn="tl">
                  <a:srgbClr val="C0C0C0"/>
                </a:outerShdw>
              </a:effectLst>
              <a:latin typeface="AngsanaUPC" pitchFamily="18" charset="-34"/>
              <a:ea typeface="Gulim" pitchFamily="34" charset="-127"/>
              <a:cs typeface="AngsanaUPC" pitchFamily="18" charset="-34"/>
            </a:endParaRPr>
          </a:p>
          <a:p>
            <a:pPr marL="1371600" lvl="2" indent="-457200" algn="thaiDist">
              <a:spcBef>
                <a:spcPct val="50000"/>
              </a:spcBef>
              <a:buFont typeface="Wingdings" pitchFamily="2" charset="2"/>
              <a:buChar char="Ø"/>
            </a:pPr>
            <a:r>
              <a:rPr lang="th-TH" kern="1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บทลงโทษ</a:t>
            </a:r>
          </a:p>
          <a:p>
            <a:pPr marL="914400" lvl="1" indent="-457200" algn="thaiDist">
              <a:spcBef>
                <a:spcPct val="50000"/>
              </a:spcBef>
            </a:pPr>
            <a:endParaRPr kumimoji="0" lang="th-TH" sz="2000" dirty="0">
              <a:effectLst>
                <a:outerShdw blurRad="38100" dist="38100" dir="2700000" algn="tl">
                  <a:srgbClr val="C0C0C0"/>
                </a:outerShdw>
              </a:effectLst>
              <a:latin typeface="AngsanaUPC" pitchFamily="18" charset="-34"/>
              <a:ea typeface="Gulim" pitchFamily="34" charset="-127"/>
              <a:cs typeface="AngsanaUPC" pitchFamily="18" charset="-34"/>
            </a:endParaRPr>
          </a:p>
        </p:txBody>
      </p:sp>
      <p:sp>
        <p:nvSpPr>
          <p:cNvPr id="7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53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6560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285720" y="357190"/>
            <a:ext cx="8572559" cy="100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 anchor="ctr"/>
          <a:lstStyle>
            <a:lvl1pPr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674688" indent="-260350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6638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50975" indent="-206375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6900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41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813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85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57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>
              <a:buSzPct val="100000"/>
            </a:pPr>
            <a:endParaRPr kumimoji="0" lang="en-US" sz="4000" b="1" u="sng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785786" y="1071546"/>
            <a:ext cx="7983735" cy="29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674688" indent="-260350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6638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50975" indent="-206375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6900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41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813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85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57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ts val="913"/>
              </a:spcBef>
              <a:buClr>
                <a:srgbClr val="000000"/>
              </a:buClr>
              <a:buSzPct val="45000"/>
            </a:pPr>
            <a:endParaRPr kumimoji="0" lang="th-TH" sz="44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812781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เนื้อหาของหลักสูตร   18 ชั่วโมง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4282" y="1571612"/>
            <a:ext cx="864399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 eaLnBrk="1" hangingPunct="1">
              <a:spcBef>
                <a:spcPct val="50000"/>
              </a:spcBef>
              <a:buAutoNum type="arabicPeriod" startAt="3"/>
            </a:pPr>
            <a:r>
              <a:rPr lang="th-TH" b="1" u="sng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วิชามาตรฐานสากลด้านการป้องกันและปราบปรามการฟอกเงินและการต่อต้านการสนับสนุนทางการเงินแก่การก่อการร้าย  3 ชั่วโมง</a:t>
            </a:r>
            <a:r>
              <a:rPr lang="th-TH" b="1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                                                         (  </a:t>
            </a:r>
            <a:r>
              <a:rPr lang="en-US" b="1" dirty="0" smtClean="0">
                <a:latin typeface="AngsanaUPC" pitchFamily="18" charset="-34"/>
                <a:ea typeface="Gulim" pitchFamily="34" charset="-127"/>
                <a:cs typeface="AngsanaUPC" pitchFamily="18" charset="-34"/>
              </a:rPr>
              <a:t>INTERNATIONAL STANDARDS ON ANTI-MONEY LAUNDERING AND COMBATING THE FINANCING OF TERRORISM )</a:t>
            </a:r>
            <a:endParaRPr lang="th-TH" b="1" dirty="0" smtClean="0">
              <a:latin typeface="AngsanaUPC" pitchFamily="18" charset="-34"/>
              <a:ea typeface="Gulim" pitchFamily="34" charset="-127"/>
              <a:cs typeface="AngsanaUPC" pitchFamily="18" charset="-34"/>
            </a:endParaRPr>
          </a:p>
          <a:p>
            <a:pPr marL="1371600" lvl="2" indent="-457200" algn="thaiDist">
              <a:spcBef>
                <a:spcPct val="50000"/>
              </a:spcBef>
              <a:buFont typeface="Wingdings" pitchFamily="2" charset="2"/>
              <a:buChar char="Ø"/>
            </a:pPr>
            <a:r>
              <a:rPr lang="th-TH" kern="1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หลักการและเหตุผลที่ประเทศไทยต้องปฏิบัติตามมาตรฐานสากลฯ</a:t>
            </a:r>
          </a:p>
          <a:p>
            <a:pPr marL="1371600" lvl="2" indent="-457200" algn="thaiDist">
              <a:spcBef>
                <a:spcPct val="50000"/>
              </a:spcBef>
              <a:buFont typeface="Wingdings" pitchFamily="2" charset="2"/>
              <a:buChar char="Ø"/>
            </a:pPr>
            <a:r>
              <a:rPr lang="th-TH" kern="1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Gulim" pitchFamily="34" charset="-127"/>
                <a:cs typeface="AngsanaUPC" pitchFamily="18" charset="-34"/>
              </a:rPr>
              <a:t>สาระสำคัญของมาตรฐานสากล</a:t>
            </a:r>
            <a:endParaRPr kumimoji="0" lang="th-TH" sz="2000" dirty="0">
              <a:effectLst>
                <a:outerShdw blurRad="38100" dist="38100" dir="2700000" algn="tl">
                  <a:srgbClr val="C0C0C0"/>
                </a:outerShdw>
              </a:effectLst>
              <a:latin typeface="AngsanaUPC" pitchFamily="18" charset="-34"/>
              <a:ea typeface="Gulim" pitchFamily="34" charset="-127"/>
              <a:cs typeface="AngsanaUPC" pitchFamily="18" charset="-34"/>
            </a:endParaRPr>
          </a:p>
        </p:txBody>
      </p:sp>
      <p:sp>
        <p:nvSpPr>
          <p:cNvPr id="7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54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6560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C9F6-3825-4850-BB73-0FCA4870221B}" type="slidenum">
              <a:rPr lang="th-TH" smtClean="0"/>
              <a:pPr/>
              <a:t>55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63600" y="274638"/>
            <a:ext cx="8280400" cy="114300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ต้องเก็บรักษาหลักฐานการฝึกอบรมไว้ในสถานประกอบการ</a:t>
            </a:r>
            <a:endParaRPr lang="th-TH" sz="32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63837707"/>
              </p:ext>
            </p:extLst>
          </p:nvPr>
        </p:nvGraphicFramePr>
        <p:xfrm>
          <a:off x="214282" y="1412875"/>
          <a:ext cx="8642350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55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53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u="sng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บทสรุป</a:t>
            </a:r>
            <a:r>
              <a:rPr lang="th-TH" altLang="en-US" sz="32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ของพระราชบัญญัติป้องกันและปราบปรามการฟอกเงิน</a:t>
            </a:r>
            <a:endParaRPr lang="th-TH" sz="32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ชื่อเรื่อง 6"/>
          <p:cNvSpPr>
            <a:spLocks noGrp="1"/>
          </p:cNvSpPr>
          <p:nvPr>
            <p:ph type="title" idx="4294967295"/>
          </p:nvPr>
        </p:nvSpPr>
        <p:spPr>
          <a:xfrm>
            <a:off x="0" y="1052513"/>
            <a:ext cx="8229600" cy="876300"/>
          </a:xfrm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กำหนดอำนาจสำนักงาน </a:t>
            </a:r>
            <a:r>
              <a:rPr lang="th-TH" sz="4800" b="1" dirty="0" err="1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ปปง.</a:t>
            </a:r>
            <a:r>
              <a:rPr lang="th-TH" sz="4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เพิ่มเติม</a:t>
            </a:r>
            <a:endParaRPr lang="th-TH" sz="4800" b="1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04864"/>
            <a:ext cx="828680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ชื่อเรื่อง 6"/>
          <p:cNvSpPr txBox="1">
            <a:spLocks/>
          </p:cNvSpPr>
          <p:nvPr/>
        </p:nvSpPr>
        <p:spPr>
          <a:xfrm>
            <a:off x="395536" y="4149080"/>
            <a:ext cx="8412410" cy="87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มาตรา  40 (3/4)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9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56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u="sng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บทสรุป</a:t>
            </a:r>
            <a:r>
              <a:rPr lang="th-TH" altLang="en-US" sz="32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ของพระราชบัญญัติป้องกันและปราบปรามการฟอกเงิน</a:t>
            </a:r>
            <a:endParaRPr lang="th-TH" sz="32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 idx="4294967295"/>
          </p:nvPr>
        </p:nvSpPr>
        <p:spPr>
          <a:xfrm>
            <a:off x="285780" y="857250"/>
            <a:ext cx="8572500" cy="15716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lvl="0" algn="l"/>
            <a: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		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-  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การรายงานธุรกรรม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	-  การแสดงตนของลูกค้า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	- การตรวจสอบเพื่อทราบข้อเท็จจริงของลูกค้า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	</a:t>
            </a:r>
            <a:b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	</a:t>
            </a:r>
            <a:b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	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5" name="ชื่อเรื่อง 9"/>
          <p:cNvSpPr txBox="1">
            <a:spLocks/>
          </p:cNvSpPr>
          <p:nvPr/>
        </p:nvSpPr>
        <p:spPr>
          <a:xfrm>
            <a:off x="285720" y="2428868"/>
            <a:ext cx="8572560" cy="12858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 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มิใช่การระงับการทำธุรกรรม  แต่เป็นการดำเนินการเพื่อทราบเหตุ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อันนำไปสู่ความสงสัยแห่งธุรกรรมนั้นๆ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/>
            </a:r>
            <a:b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	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/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	</a:t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/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 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/>
            </a:r>
            <a:b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      	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ชื่อเรื่อง 9"/>
          <p:cNvSpPr txBox="1">
            <a:spLocks/>
          </p:cNvSpPr>
          <p:nvPr/>
        </p:nvSpPr>
        <p:spPr>
          <a:xfrm>
            <a:off x="285720" y="3714752"/>
            <a:ext cx="8572560" cy="12144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ea typeface="+mj-ea"/>
                <a:cs typeface="AngsanaUPC" pitchFamily="18" charset="-34"/>
              </a:rPr>
              <a:t>กรณีที่ไม่สามารถตรวจสอบข้อเท็จจริงได้ต้อง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-  รายงานต่อสำนักงาน  </a:t>
            </a:r>
            <a:r>
              <a:rPr kumimoji="0" lang="th-TH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ปปง.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/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	</a:t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	</a:t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/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 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/>
            </a:r>
            <a:b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      	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ชื่อเรื่อง 9"/>
          <p:cNvSpPr txBox="1">
            <a:spLocks/>
          </p:cNvSpPr>
          <p:nvPr/>
        </p:nvSpPr>
        <p:spPr>
          <a:xfrm>
            <a:off x="285720" y="4929198"/>
            <a:ext cx="8572560" cy="11430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ea typeface="+mj-ea"/>
                <a:cs typeface="AngsanaUPC" pitchFamily="18" charset="-34"/>
              </a:rPr>
              <a:t>สำนักงาน  </a:t>
            </a:r>
            <a:r>
              <a:rPr lang="th-TH" sz="3200" b="1" dirty="0" err="1" smtClean="0">
                <a:solidFill>
                  <a:srgbClr val="FF0000"/>
                </a:solidFill>
                <a:latin typeface="AngsanaUPC" pitchFamily="18" charset="-34"/>
                <a:ea typeface="+mj-ea"/>
                <a:cs typeface="AngsanaUPC" pitchFamily="18" charset="-34"/>
              </a:rPr>
              <a:t>ปปง.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ea typeface="+mj-ea"/>
                <a:cs typeface="AngsanaUPC" pitchFamily="18" charset="-34"/>
              </a:rPr>
              <a:t>  อาจสั่งให้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“ ระงับการทำธุรกรรมไว้ก่อนได้ไม่เกินสิบวันทำการ”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</a:t>
            </a:r>
            <a:b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	</a:t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	</a:t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/>
            </a:r>
            <a:b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 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/>
            </a:r>
            <a:b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      	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ชื่อเรื่อง 6"/>
          <p:cNvSpPr txBox="1">
            <a:spLocks/>
          </p:cNvSpPr>
          <p:nvPr/>
        </p:nvSpPr>
        <p:spPr>
          <a:xfrm>
            <a:off x="457200" y="6072206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(มาตรา 21/2)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11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57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686056"/>
          </a:xfrm>
          <a:ln>
            <a:solidFill>
              <a:schemeClr val="accent1"/>
            </a:solidFill>
            <a:prstDash val="dashDot"/>
          </a:ln>
        </p:spPr>
        <p:txBody>
          <a:bodyPr>
            <a:noAutofit/>
          </a:bodyPr>
          <a:lstStyle/>
          <a:p>
            <a:pPr algn="ctr"/>
            <a:r>
              <a:rPr lang="th-TH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บทกำหนดโทษ </a:t>
            </a:r>
            <a:br>
              <a:rPr lang="th-TH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</a:br>
            <a:r>
              <a:rPr lang="th-TH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ปปง.</a:t>
            </a:r>
            <a:r>
              <a:rPr lang="th-TH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)</a:t>
            </a:r>
            <a:endParaRPr lang="th-TH" sz="8800" b="1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58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59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บทกำหนดโทษ</a:t>
            </a:r>
            <a:endParaRPr lang="th-TH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214282" y="785794"/>
            <a:ext cx="8715436" cy="5786478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dirty="0" smtClean="0">
              <a:solidFill>
                <a:schemeClr val="tx1"/>
              </a:solidFill>
              <a:cs typeface="IrisUPC" pitchFamily="34" charset="-34"/>
            </a:endParaRPr>
          </a:p>
          <a:p>
            <a:r>
              <a:rPr lang="th-TH" sz="44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62</a:t>
            </a:r>
            <a:r>
              <a:rPr lang="th-TH" sz="3600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ปรับไม่เกินหนึ่งล้านบาท และปรับอีกไม่เกินวันละหนึ่งหมื่นบาท</a:t>
            </a:r>
            <a:endParaRPr lang="th-TH" sz="24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(1)  ไม่รายงานธุรกรรมเงินสด , ทรัพย์สิน, ควรสงสัย (มาตรา 13)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(2)  ไม่รายงานธุรกรรม   ย้อนหลัง (มาตรา 14)  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(3)  ไม่รายงานธุรกรรม   เพิ่มเติม  (มาตรา 16)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(4)  ไม่จัดให้ลูกค้าแสดงตน  (มาตรา 20)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(5)  ไม่ตรวจสอบเพื่อหาข้อเท็จจริงเกี่ยวกับลูกค้า  (มาตรา 20/1)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(6)  ไม่จัดให้ลูกค้าบันทึกข้อเท็จจริงเกี่ยวกับการทำธุรกรรม  (มาตรา 21)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(7)  ไม่เก็บรักษารายละเอียดเกี่ยวกับการแสดงตน  ( มาตรา 21, มาตรา 22)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(8)  ไม่เก็บรักษารายละเอียดเกี่ยวกับการตรวจสอบ  (มาตรา 20/1, มาตรา 22/1) 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b="1" dirty="0" smtClean="0">
                <a:solidFill>
                  <a:schemeClr val="tx1"/>
                </a:solidFill>
                <a:cs typeface="IrisUPC" pitchFamily="34" charset="-34"/>
              </a:rPr>
              <a:t>	</a:t>
            </a:r>
          </a:p>
          <a:p>
            <a:endParaRPr lang="th-TH" sz="2000" b="1" dirty="0" smtClean="0">
              <a:solidFill>
                <a:schemeClr val="tx1"/>
              </a:solidFill>
              <a:cs typeface="IrisUPC" pitchFamily="34" charset="-34"/>
            </a:endParaRPr>
          </a:p>
          <a:p>
            <a:r>
              <a:rPr lang="th-TH" sz="2000" b="1" dirty="0" smtClean="0">
                <a:solidFill>
                  <a:schemeClr val="tx1"/>
                </a:solidFill>
                <a:cs typeface="IrisUPC" pitchFamily="34" charset="-34"/>
              </a:rPr>
              <a:t> </a:t>
            </a:r>
            <a:endParaRPr lang="th-TH" sz="2000" b="1" dirty="0">
              <a:solidFill>
                <a:schemeClr val="tx1"/>
              </a:solidFill>
              <a:cs typeface="IrisUPC" pitchFamily="34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59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179512" y="836712"/>
            <a:ext cx="8818446" cy="589208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8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3</a:t>
            </a:r>
            <a:endParaRPr lang="th-TH" sz="2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  </a:t>
            </a:r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(8)  ความผิดเกี่ยวกับการก่อการร้ายตามประมวลกฎหมายอาญา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  (9)  ความผิดเกี่ยวกับการพนันตามกฎหมายว่าด้วยการพนัน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(10)  ความผิดเกี่ยวกับการเป็นสมาชิกอั้งยี่ตามประมวลกฎหมายอาญา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(11)  ความผิดเกี่ยวกับการรับของโจรตามประมวลกฎหมายอาญา	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(12)  ความผิดเกี่ยวกับการปลอมหรือการแปลงเงินตรา  ดวงตรา แสตมป์ และตั๋ว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ตามประมวลกฎหมายอาญาอันมีลักษณะเป็นการค้า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(13)  ความผิดเกี่ยวกับการค้าตามประมวลกฎหมายอาญาเฉพาะที่เกี่ยวกับการปลอม 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หรือการละเมิดทรัพย์สินทางปัญญาของสินค้า  หรือความผิดตามกฎหมายที่เกี่ยวกับ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การคุ้มครองทรัพย์สินทางปัญญาอันมีลักษณะเป็นการค้า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(14)  ความผิดเกี่ยวกับการปลอมเอกสารสิทธิ บัตรอิเล็กทรอนิกส์  หรือหนังสือเดินทาง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ตามประมวลกฎหมายอาญาอันมีลักษณะเป็นปกติธุระหรือเพื่อการค้า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(</a:t>
            </a:r>
            <a:r>
              <a:rPr lang="th-TH" sz="2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15)  ความผิดเกี่ยวกับทรัพยากรธรรมชาติหรือสิ่งแวดล้อม</a:t>
            </a:r>
          </a:p>
          <a:p>
            <a:endParaRPr lang="th-TH" sz="2000" b="1" dirty="0">
              <a:solidFill>
                <a:schemeClr val="tx1"/>
              </a:solidFill>
              <a:cs typeface="IrisUPC" pitchFamily="34" charset="-34"/>
            </a:endParaRPr>
          </a:p>
        </p:txBody>
      </p:sp>
      <p:sp>
        <p:nvSpPr>
          <p:cNvPr id="10" name="Oval 3"/>
          <p:cNvSpPr/>
          <p:nvPr/>
        </p:nvSpPr>
        <p:spPr>
          <a:xfrm>
            <a:off x="8715404" y="6429396"/>
            <a:ext cx="357190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6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ความผิดมูลฐาน  21  มูลฐาน</a:t>
            </a:r>
            <a:endParaRPr lang="th-TH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บทกำหนดโทษ</a:t>
            </a:r>
            <a:endParaRPr lang="th-TH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142844" y="857232"/>
            <a:ext cx="8858312" cy="164307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63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  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จำคุกไม่เกินสองปี หรือปรับตั้งแต่ห้าหมื่นบาทถึงห้าแสนบาท จำ / ปรับ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แจ้ง  1-3  เป็นเท็จ</a:t>
            </a:r>
            <a:endParaRPr lang="th-TH" sz="2000" dirty="0" smtClean="0">
              <a:solidFill>
                <a:schemeClr val="tx1"/>
              </a:solidFill>
              <a:cs typeface="IrisUPC" pitchFamily="34" charset="-34"/>
            </a:endParaRPr>
          </a:p>
          <a:p>
            <a:r>
              <a:rPr lang="th-TH" sz="2000" b="1" dirty="0" smtClean="0">
                <a:solidFill>
                  <a:schemeClr val="tx1"/>
                </a:solidFill>
                <a:cs typeface="IrisUPC" pitchFamily="34" charset="-34"/>
              </a:rPr>
              <a:t> </a:t>
            </a:r>
            <a:endParaRPr lang="th-TH" sz="2000" b="1" dirty="0">
              <a:solidFill>
                <a:schemeClr val="tx1"/>
              </a:solidFill>
              <a:cs typeface="IrisUPC" pitchFamily="34" charset="-34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142844" y="2214554"/>
            <a:ext cx="8858312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36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64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400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endParaRPr lang="th-TH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จำคุกไม่เกินหนึ่งปี หรือปรับไม่เกินสองหมื่นบาท   จำ / ปรับ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- 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ไม่มาให้ถ้อยคำ</a:t>
            </a:r>
          </a:p>
          <a:p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-  ไม่ส่งคำชี้แจงเป็นหนังสือ</a:t>
            </a:r>
          </a:p>
          <a:p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-  ไม่ส่งบัญชีหรือเอกสารตามมาตรา  38 (1) ,  (2)</a:t>
            </a:r>
            <a:r>
              <a:rPr lang="th-TH" dirty="0" smtClean="0">
                <a:solidFill>
                  <a:schemeClr val="tx1"/>
                </a:solidFill>
                <a:cs typeface="IrisUPC" pitchFamily="34" charset="-34"/>
              </a:rPr>
              <a:t> </a:t>
            </a:r>
            <a:endParaRPr lang="th-TH" dirty="0">
              <a:solidFill>
                <a:schemeClr val="tx1"/>
              </a:solidFill>
              <a:cs typeface="IrisUPC" pitchFamily="34" charset="-34"/>
            </a:endParaRPr>
          </a:p>
        </p:txBody>
      </p:sp>
      <p:sp>
        <p:nvSpPr>
          <p:cNvPr id="9" name="Rectangle 1"/>
          <p:cNvSpPr/>
          <p:nvPr/>
        </p:nvSpPr>
        <p:spPr>
          <a:xfrm>
            <a:off x="142844" y="4714884"/>
            <a:ext cx="8858312" cy="1857388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36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66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400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endParaRPr lang="th-TH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จำคุกไม่เกินห้าปี หรือปรับไม่เกินสองหมื่นบาท   จำ / ปรับ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เปิดเผยข้อมูลเกี่ยวกับการตรวจสอบเพื่อทราบข้อเท็จจริงเกี่ยวกับลูกค้า  </a:t>
            </a:r>
            <a: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(มาตรา 21/1)</a:t>
            </a:r>
            <a:endParaRPr lang="th-TH" sz="24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เปิดเผยความลับในราชการเกี่ยวกับการดำเนินการตามพระราชบัญญัตินี้</a:t>
            </a:r>
            <a:endParaRPr lang="th-TH" dirty="0">
              <a:solidFill>
                <a:schemeClr val="tx1"/>
              </a:solidFill>
              <a:cs typeface="IrisUPC" pitchFamily="34" charset="-34"/>
            </a:endParaRPr>
          </a:p>
        </p:txBody>
      </p:sp>
      <p:sp>
        <p:nvSpPr>
          <p:cNvPr id="8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60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57158" y="2071678"/>
            <a:ext cx="8643998" cy="2123658"/>
          </a:xfrm>
          <a:prstGeom prst="rect">
            <a:avLst/>
          </a:prstGeom>
          <a:ln>
            <a:solidFill>
              <a:schemeClr val="tx2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th-TH" altLang="zh-CN" sz="4400" b="1" dirty="0" smtClean="0">
                <a:latin typeface="Angsana New" pitchFamily="18" charset="-34"/>
                <a:ea typeface="SimSun" pitchFamily="2" charset="-122"/>
                <a:cs typeface="Angsana New" pitchFamily="18" charset="-34"/>
              </a:rPr>
              <a:t>พระราชบัญญัติป้องกันและปราบปรามการสนับสนุน</a:t>
            </a:r>
          </a:p>
          <a:p>
            <a:pPr algn="ctr"/>
            <a:r>
              <a:rPr lang="th-TH" altLang="zh-CN" sz="4400" b="1" dirty="0" smtClean="0">
                <a:latin typeface="Angsana New" pitchFamily="18" charset="-34"/>
                <a:ea typeface="SimSun" pitchFamily="2" charset="-122"/>
                <a:cs typeface="Angsana New" pitchFamily="18" charset="-34"/>
              </a:rPr>
              <a:t>ทางการเงินแก่การก่อการร้าย พ.ศ. 2556 </a:t>
            </a:r>
          </a:p>
          <a:p>
            <a:pPr algn="ctr"/>
            <a:r>
              <a:rPr lang="th-TH" altLang="zh-CN" sz="4400" b="1" dirty="0" smtClean="0">
                <a:latin typeface="Angsana New" pitchFamily="18" charset="-34"/>
                <a:ea typeface="SimSun" pitchFamily="2" charset="-122"/>
                <a:cs typeface="Angsana New" pitchFamily="18" charset="-34"/>
              </a:rPr>
              <a:t>(</a:t>
            </a:r>
            <a:r>
              <a:rPr lang="th-TH" altLang="zh-CN" sz="4400" b="1" dirty="0" err="1" smtClean="0">
                <a:latin typeface="Angsana New" pitchFamily="18" charset="-34"/>
                <a:ea typeface="SimSun" pitchFamily="2" charset="-122"/>
                <a:cs typeface="Angsana New" pitchFamily="18" charset="-34"/>
              </a:rPr>
              <a:t>ปกร.</a:t>
            </a:r>
            <a:r>
              <a:rPr lang="th-TH" altLang="zh-CN" sz="4400" b="1" dirty="0" smtClean="0">
                <a:latin typeface="Angsana New" pitchFamily="18" charset="-34"/>
                <a:ea typeface="SimSun" pitchFamily="2" charset="-122"/>
                <a:cs typeface="Angsana New" pitchFamily="18" charset="-34"/>
              </a:rPr>
              <a:t>) (17)</a:t>
            </a:r>
            <a:endParaRPr lang="th-TH" sz="4400" dirty="0"/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61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59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12310203"/>
              </p:ext>
            </p:extLst>
          </p:nvPr>
        </p:nvGraphicFramePr>
        <p:xfrm>
          <a:off x="251520" y="980728"/>
          <a:ext cx="8678198" cy="537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62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/>
          <p:cNvSpPr>
            <a:spLocks noGrp="1"/>
          </p:cNvSpPr>
          <p:nvPr>
            <p:ph type="ctrTitle" idx="4294967295"/>
          </p:nvPr>
        </p:nvSpPr>
        <p:spPr>
          <a:xfrm>
            <a:off x="0" y="2285992"/>
            <a:ext cx="8786842" cy="2686056"/>
          </a:xfrm>
        </p:spPr>
        <p:txBody>
          <a:bodyPr anchor="t">
            <a:noAutofit/>
          </a:bodyPr>
          <a:lstStyle/>
          <a:p>
            <a:pPr algn="l"/>
            <a: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(1)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ระงับการดำเนินการกับทรัพย์สินของบุคคลที่ถูกกำหนด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(2)  แจ้งข้อมูลเกี่ยวกับทรัพย์สินที่ถูกระงับให้สำนักงาน </a:t>
            </a:r>
            <a:r>
              <a:rPr lang="th-TH" sz="2800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ปปง.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ทราบ 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 แบบ </a:t>
            </a:r>
            <a:r>
              <a:rPr lang="th-TH" sz="2400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ปกร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. 03 ) </a:t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(3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แจ้งให้สำนักงาน </a:t>
            </a:r>
            <a:r>
              <a:rPr lang="th-TH" sz="2800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ปปง.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ทราบถึง    ( แบบ </a:t>
            </a:r>
            <a:r>
              <a:rPr lang="th-TH" sz="2800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ปกร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. 04 ) 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       	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- ผู้ที่เป็น / เคยเป็น ลูกค้าที่เป็นบุคคลที่ถูกกำหนด</a:t>
            </a:r>
            <a:b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       	- ผู้มี / เคยมี  การทำธุรกรรมกับบุคคลที่ถูกกำหนด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(4)  กำหนดนโยบายในการประเมินความเสี่ยง แนวปฏิบัติ หรือมาตรการอื่นใด     	      เพื่อป้องกันมิให้มีการสนับสนุนทางการเงินแก่การก่อการร้าย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endParaRPr lang="th-TH" sz="18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42918"/>
            <a:ext cx="9144000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เมื่อมีการประกาศรายชื่อบุคคลที่ถูกกำหนดแล้ว  หากตรวจสอบพบ บริษัทจะต้อง  (มาตรา 6)</a:t>
            </a:r>
            <a:endParaRPr lang="th-TH" sz="2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หน้าที่ของบริษัทประกันวินาศภัย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63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-24"/>
            <a:ext cx="9144000" cy="92869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40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การกำหนดนโยบายในการประเมินความเสี่ยงฯ</a:t>
            </a:r>
            <a:endParaRPr lang="th-TH" sz="40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11" name="ไดอะแกรม 10"/>
          <p:cNvGraphicFramePr/>
          <p:nvPr>
            <p:extLst>
              <p:ext uri="{D42A27DB-BD31-4B8C-83A1-F6EECF244321}">
                <p14:modId xmlns:p14="http://schemas.microsoft.com/office/powerpoint/2010/main" val="3769340330"/>
              </p:ext>
            </p:extLst>
          </p:nvPr>
        </p:nvGraphicFramePr>
        <p:xfrm>
          <a:off x="571472" y="1397000"/>
          <a:ext cx="7929618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64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-24"/>
            <a:ext cx="9144000" cy="78581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สาระสำคัญของนโยบายในการบริหารความเสี่ยงฯ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1022986899"/>
              </p:ext>
            </p:extLst>
          </p:nvPr>
        </p:nvGraphicFramePr>
        <p:xfrm>
          <a:off x="285720" y="714356"/>
          <a:ext cx="864399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65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2" y="-24"/>
            <a:ext cx="9144000" cy="71438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สาระสำคัญของนโยบายในการบริหารความเสี่ยงฯ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7" name="ไดอะแกรม 6"/>
          <p:cNvGraphicFramePr/>
          <p:nvPr>
            <p:extLst>
              <p:ext uri="{D42A27DB-BD31-4B8C-83A1-F6EECF244321}">
                <p14:modId xmlns:p14="http://schemas.microsoft.com/office/powerpoint/2010/main" val="1446034053"/>
              </p:ext>
            </p:extLst>
          </p:nvPr>
        </p:nvGraphicFramePr>
        <p:xfrm>
          <a:off x="71406" y="857232"/>
          <a:ext cx="892971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57158" y="5214950"/>
            <a:ext cx="8143932" cy="12144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ผู้มีหน้าที่รายงานต้องจัดทำแนวทางปฏิบัติ  วิธีปฏิบัติ หรือคู่มือปฏิบัติ  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เพื่อให้บุคลากรสามารถปฏิบัติให้บรรลุผลอย่างมีประสิทธิภาพ</a:t>
            </a:r>
            <a:endParaRPr lang="th-TH" sz="24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66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614618"/>
          </a:xfrm>
          <a:ln>
            <a:solidFill>
              <a:schemeClr val="accent1"/>
            </a:solidFill>
            <a:prstDash val="dashDot"/>
          </a:ln>
        </p:spPr>
        <p:txBody>
          <a:bodyPr>
            <a:noAutofit/>
          </a:bodyPr>
          <a:lstStyle/>
          <a:p>
            <a:r>
              <a:rPr lang="th-TH" sz="8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/>
            </a:r>
            <a:br>
              <a:rPr lang="th-TH" sz="8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</a:br>
            <a:r>
              <a:rPr lang="th-TH" sz="8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/>
            </a:r>
            <a:br>
              <a:rPr lang="th-TH" sz="8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</a:br>
            <a:r>
              <a:rPr lang="th-TH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บทกำหนดโทษ </a:t>
            </a:r>
            <a:br>
              <a:rPr lang="th-TH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</a:br>
            <a:r>
              <a:rPr lang="th-TH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8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ปกร.</a:t>
            </a:r>
            <a:r>
              <a:rPr lang="th-TH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)</a:t>
            </a:r>
            <a:endParaRPr lang="th-TH" sz="8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67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59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แผนผังลำดับงาน: กระบวนการ 8"/>
          <p:cNvSpPr/>
          <p:nvPr/>
        </p:nvSpPr>
        <p:spPr>
          <a:xfrm>
            <a:off x="0" y="0"/>
            <a:ext cx="9144000" cy="785794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u="sng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บทกำหนดโทษ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2370933741"/>
              </p:ext>
            </p:extLst>
          </p:nvPr>
        </p:nvGraphicFramePr>
        <p:xfrm>
          <a:off x="0" y="642918"/>
          <a:ext cx="91440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3212585232"/>
              </p:ext>
            </p:extLst>
          </p:nvPr>
        </p:nvGraphicFramePr>
        <p:xfrm>
          <a:off x="108042" y="3721046"/>
          <a:ext cx="9035958" cy="26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40060" y="928670"/>
            <a:ext cx="8618220" cy="13944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l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th-TH" altLang="en-US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altLang="en-US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บุคคลที่ถูกกำหนด</a:t>
            </a:r>
          </a:p>
          <a:p>
            <a:pPr lvl="0" algn="l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th-TH" altLang="en-US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 บุคคลที่ครอบครองทรัพย์สินของบุคคลที่ถูกกำหนด</a:t>
            </a:r>
            <a:endParaRPr lang="th-TH" sz="3600" b="1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68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แผนผังลำดับงาน: กระบวนการ 8"/>
          <p:cNvSpPr/>
          <p:nvPr/>
        </p:nvSpPr>
        <p:spPr>
          <a:xfrm>
            <a:off x="0" y="0"/>
            <a:ext cx="9144000" cy="714356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u="sng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บทกำหนดโทษ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ชื่อเรื่อง 6"/>
          <p:cNvSpPr>
            <a:spLocks noGrp="1"/>
          </p:cNvSpPr>
          <p:nvPr>
            <p:ph type="ctrTitle" idx="4294967295"/>
          </p:nvPr>
        </p:nvSpPr>
        <p:spPr>
          <a:xfrm>
            <a:off x="714348" y="1571612"/>
            <a:ext cx="8001088" cy="4000528"/>
          </a:xfr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l"/>
            <a:r>
              <a:rPr lang="th-TH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14  วรรคสาม</a:t>
            </a:r>
            <a: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b="1" u="sng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กรณีเกิดจากการ</a:t>
            </a: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	</a:t>
            </a:r>
            <a:b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sz="31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สั่งการ            /    ไม่สั่งการ</a:t>
            </a:r>
            <a:br>
              <a:rPr lang="th-TH" sz="31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1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กระทำการ     /    ไม่กระทำกร</a:t>
            </a:r>
            <a:br>
              <a:rPr lang="th-TH" sz="31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1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1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1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กรรมการ,    ผู้จัดการ,    ผู้รับผิดชอบในการดำเนินการของนิติบุคคล</a:t>
            </a:r>
            <a:br>
              <a:rPr lang="th-TH" sz="31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1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1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1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1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โทษ   </a:t>
            </a:r>
            <a:r>
              <a:rPr lang="en-US" sz="31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:</a:t>
            </a:r>
            <a:r>
              <a:rPr lang="th-TH" sz="31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  จำคุก ไม่เกินสามปี   ปรับไม่เกินสามแสนบาท   จำ / ปรับ</a:t>
            </a:r>
            <a:endParaRPr lang="th-TH" sz="18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69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186986" y="667016"/>
            <a:ext cx="8786874" cy="607220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3</a:t>
            </a:r>
            <a:r>
              <a:rPr lang="th-TH" sz="3600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sz="11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(16)  ความผิดเกี่ยวกับการประทุษร้ายต่อชีวิตหรือร่างกายอันเป็นเหตุให้เกิดอันตรายสาหัส		         ตามประมวลกฎหมายอาญา เพื่อให้ได้ประโยชน์ซึ่งทรัพย์สิน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(17)  ความผิดเกี่ยวกับการหน่วงเหนี่ยวหรือกักขังผู้อื่นตามประมวลกฎหมายอาญาเฉพาะ	   	         กรณีเพื่อเรียกหรือรับผลประโยชน์หรือเพื่อต่อรองให้ได้รับผลประโยชน์อย่างใดอย่างหนึ่ง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(18)  ความผิดเกี่ยวกับการลักทรัพย์ การโชก รีดเอาทรัพย์ ชิงทรัพย์ ปล้นทรัพย์ ฉ้อโกง หรือ	   	         ยักยอก  ตามประมวลกฎหมายอาญาอันมีลักษณะเป็นปกติธุระ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(19)  ความผิดเกี่ยวกับการกระทำอันเป็นโจรสลัดตามกฎหมายว่าด้วยการป้องกันและ	  	         ปราบปรามการกระทำอันเป็นโจรสลัด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       *	(20)  ความผิดเกี่ยวกับการกระทำอันไม่เป็นธรรมเกี่ยวกับการซื้อขายหลักทรัพย์ตามกฎหมาย	         ว่าด้วยหลักทรัพย์และตลาดหลักทรัพย์  หรือความผิดเกี่ยวกับการกระทำอันไม่เป็นธรรม	         เกี่ยวกับสัญญาซื้อขายล่วงหน้าตามกฎหมายว่าด้วยสัญญาซื้อขายล่วงหน้า  หรือความผิด	         เกี่ยวกับการกระทำอันไม่เป็นธรรมที่มีผลกระทบต่อการซื้อขายสินค้าเกษตรล่วงหน้า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       </a:t>
            </a:r>
            <a:r>
              <a:rPr lang="th-TH" sz="24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*</a:t>
            </a:r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(21) ความผิดตามกฎหมายว่าด้วยอาวุธปืน ฯลฯ  และความผิดตามกฎหมายว่าด้วยการควบคุม	        ยุทธภัณฑ์ที่นำไปใช้ในการก่อการร้าย  การรบ การสงคราม</a:t>
            </a:r>
            <a:endParaRPr lang="th-TH" sz="1800" b="1" dirty="0" smtClean="0">
              <a:solidFill>
                <a:schemeClr val="tx1"/>
              </a:solidFill>
              <a:cs typeface="IrisUPC" pitchFamily="34" charset="-34"/>
            </a:endParaRPr>
          </a:p>
          <a:p>
            <a:r>
              <a:rPr lang="th-TH" sz="2000" b="1" dirty="0" smtClean="0">
                <a:solidFill>
                  <a:schemeClr val="tx1"/>
                </a:solidFill>
                <a:cs typeface="IrisUPC" pitchFamily="34" charset="-34"/>
              </a:rPr>
              <a:t> </a:t>
            </a:r>
            <a:endParaRPr lang="th-TH" sz="2000" b="1" dirty="0">
              <a:solidFill>
                <a:schemeClr val="tx1"/>
              </a:solidFill>
              <a:cs typeface="IrisUPC" pitchFamily="34" charset="-34"/>
            </a:endParaRPr>
          </a:p>
        </p:txBody>
      </p:sp>
      <p:sp>
        <p:nvSpPr>
          <p:cNvPr id="9" name="Oval 3"/>
          <p:cNvSpPr/>
          <p:nvPr/>
        </p:nvSpPr>
        <p:spPr>
          <a:xfrm>
            <a:off x="8715404" y="6429396"/>
            <a:ext cx="357190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7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ความผิดมูลฐาน  21  มูลฐาน</a:t>
            </a:r>
            <a:endParaRPr lang="th-TH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แผนผังลำดับงาน: กระบวนการ 8"/>
          <p:cNvSpPr/>
          <p:nvPr/>
        </p:nvSpPr>
        <p:spPr>
          <a:xfrm>
            <a:off x="0" y="0"/>
            <a:ext cx="9144000" cy="785794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u="sng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บทกำหนดโทษ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ชื่อเรื่อง 6"/>
          <p:cNvSpPr>
            <a:spLocks noGrp="1"/>
          </p:cNvSpPr>
          <p:nvPr>
            <p:ph type="ctrTitle" idx="4294967295"/>
          </p:nvPr>
        </p:nvSpPr>
        <p:spPr>
          <a:xfrm>
            <a:off x="357158" y="857250"/>
            <a:ext cx="8429684" cy="19288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l"/>
            <a:r>
              <a:rPr lang="th-TH" sz="40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15  วรรคแรก</a:t>
            </a:r>
            <a: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ไม่แจ้งรายชื่อผู้เคยเป็นลูกค้า     	</a:t>
            </a:r>
            <a:b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1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โทษ </a:t>
            </a:r>
            <a:r>
              <a:rPr lang="en-US" sz="31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:</a:t>
            </a:r>
            <a:r>
              <a:rPr lang="th-TH" sz="31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  ปรับไม่เกินห้าแสนบาทและปรับอีกวันละห้าพันบาท</a:t>
            </a:r>
            <a:endParaRPr lang="th-TH" sz="18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ชื่อเรื่อง 6"/>
          <p:cNvSpPr txBox="1">
            <a:spLocks/>
          </p:cNvSpPr>
          <p:nvPr/>
        </p:nvSpPr>
        <p:spPr>
          <a:xfrm>
            <a:off x="357158" y="3068960"/>
            <a:ext cx="8429684" cy="3288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/>
            </a:r>
            <a:b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กรณีเกิดจากการ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  	</a:t>
            </a:r>
            <a:b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	</a:t>
            </a:r>
            <a:r>
              <a:rPr kumimoji="0" 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สั่งการ            /    ไม่สั่งการ</a:t>
            </a:r>
            <a:br>
              <a:rPr kumimoji="0" 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	กระทำการ     /    ไม่กระทำกร</a:t>
            </a:r>
            <a:br>
              <a:rPr kumimoji="0" 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กรรมการ,    ผู้จัดการ,    ผู้รับผิดชอบในการดำเนินการของนิติบุคคล</a:t>
            </a:r>
            <a:br>
              <a:rPr kumimoji="0" 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</a:t>
            </a:r>
            <a:r>
              <a:rPr kumimoji="0" 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โทษ </a:t>
            </a: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  :</a:t>
            </a:r>
            <a:r>
              <a:rPr kumimoji="0" 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  จำคุก ไม่เกินหนึ่งปี   ปรับไม่เกินหนึ่งแสนบาท    จำ / ปรับ</a:t>
            </a:r>
            <a:endParaRPr kumimoji="0" lang="th-TH" sz="1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70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แผนผังลำดับงาน: กระบวนการ 8"/>
          <p:cNvSpPr/>
          <p:nvPr/>
        </p:nvSpPr>
        <p:spPr>
          <a:xfrm>
            <a:off x="0" y="0"/>
            <a:ext cx="9144000" cy="785794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u="sng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บทกำหนดโทษ</a:t>
            </a:r>
            <a:endParaRPr lang="th-TH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ชื่อเรื่อง 6"/>
          <p:cNvSpPr>
            <a:spLocks noGrp="1"/>
          </p:cNvSpPr>
          <p:nvPr>
            <p:ph type="ctrTitle" idx="4294967295"/>
          </p:nvPr>
        </p:nvSpPr>
        <p:spPr>
          <a:xfrm>
            <a:off x="428596" y="1643050"/>
            <a:ext cx="8429684" cy="3286148"/>
          </a:xfr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l"/>
            <a:r>
              <a:rPr lang="th-TH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มาตรา 16 / 1</a:t>
            </a:r>
            <a:br>
              <a:rPr lang="th-TH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4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กรณีนิติบุคคลกระทำผิด ตาม มาตรา 14,  มาตรา  15         และ มาตรา 16  วรรคสี่   ให้เป็นความผิดที่เปรียบเทียบได้                    โดยคณะกรรมการเปรียบเทียบ ตามกฎหมายว่าด้วยการป้องกันและปราบปรามการฟอกเงิน     	</a:t>
            </a:r>
            <a:br>
              <a:rPr lang="th-TH" sz="4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endParaRPr lang="th-TH" sz="20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71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780108"/>
          </a:xfrm>
          <a:ln>
            <a:solidFill>
              <a:schemeClr val="accent1"/>
            </a:solidFill>
            <a:prstDash val="dashDot"/>
          </a:ln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Q &amp; A</a:t>
            </a:r>
            <a:endParaRPr lang="th-TH" sz="16600" b="1" dirty="0">
              <a:solidFill>
                <a:schemeClr val="accent2">
                  <a:lumMod val="50000"/>
                </a:schemeClr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Oval 3"/>
          <p:cNvSpPr/>
          <p:nvPr/>
        </p:nvSpPr>
        <p:spPr>
          <a:xfrm>
            <a:off x="8572528" y="6429396"/>
            <a:ext cx="500066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72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59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07154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ความผิดที่กำหนดไว้ในกฎหมายอื่น   (4 มูลฐาน)</a:t>
            </a:r>
            <a:endParaRPr lang="th-TH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178563" y="1357298"/>
            <a:ext cx="8786874" cy="407196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(22)  ความผิดตามพระราชบัญญัติประกอบรัฐธรรมนูญว่าด้วยการเลือกตั้ง	 	         สมาชิกสภาผู้แทนราษฎรและการได้มาซึ่งสมาชิกวุฒิสภา พ.ศ.2550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	(23)  ความผิดตามพระราชบัญญัติป้องกันและปราบปรามการค้ามนุษย์ พ.ศ. 2551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(24)  ความผิดตามพระราชบัญญัติป้องกันและปราบปรามการสนับสนุนทาง		         การเงินแก่การก่อการร้าย พ.ศ.2556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(25)  ความผิดตามพระราชบัญญัติป้องกันและปราบปรามการมีส่วนร่วมในองค์กร  	         อาชญากรรมข้ามชาติ พ.ศ.2556 </a:t>
            </a:r>
            <a:endParaRPr lang="th-TH" b="1" dirty="0">
              <a:solidFill>
                <a:schemeClr val="tx1"/>
              </a:solidFill>
              <a:cs typeface="IrisUPC" pitchFamily="34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715404" y="6429396"/>
            <a:ext cx="357190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8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0" y="-26987"/>
            <a:ext cx="9144000" cy="1007715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ธุรกรรม</a:t>
            </a:r>
            <a:endParaRPr lang="th-TH" sz="54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23528" y="1771676"/>
            <a:ext cx="8425185" cy="301464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22288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defTabSz="449263"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5170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000"/>
              </a:spcBef>
              <a:buSzPct val="100000"/>
            </a:pP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“ </a:t>
            </a:r>
            <a:r>
              <a:rPr kumimoji="0" lang="th-TH" sz="5400" b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ธุรกรรม</a:t>
            </a:r>
            <a:r>
              <a:rPr kumimoji="0" lang="th-TH" sz="4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” 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หมายความว่า    </a:t>
            </a:r>
          </a:p>
          <a:p>
            <a:pPr>
              <a:spcBef>
                <a:spcPts val="1000"/>
              </a:spcBef>
              <a:buSzPct val="100000"/>
            </a:pP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			กิจกรรมที่เกี่ยวกับการทำนิติกรรม  สัญญา หรือ</a:t>
            </a:r>
            <a:br>
              <a:rPr lang="th-TH" sz="4000" b="1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การดำเนินการใดๆ  กับผู้อื่นทางการเงิน ทางธุรกิจ       หรือการดำเนินการ เกี่ยวกับทรัพย์สิน</a:t>
            </a:r>
            <a:endParaRPr kumimoji="0" lang="th-TH" sz="48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3"/>
          <p:cNvSpPr/>
          <p:nvPr/>
        </p:nvSpPr>
        <p:spPr>
          <a:xfrm>
            <a:off x="8715404" y="6429396"/>
            <a:ext cx="357190" cy="3571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9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47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8215</TotalTime>
  <Words>3013</Words>
  <Application>Microsoft Office PowerPoint</Application>
  <PresentationFormat>On-screen Show (4:3)</PresentationFormat>
  <Paragraphs>516</Paragraphs>
  <Slides>72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Waveform</vt:lpstr>
      <vt:lpstr>Worksheet</vt:lpstr>
      <vt:lpstr>พระราชบัญญัติป้องกันและปราบปรามการฟอกเงิน พ.ศ.2542 (ปปง.)  (66) พระราชบัญญัติป้องกันและปราบปรามการสนับสนุนทางการเงิน แก่การก่อการร้าย พ.ศ.2556  (ปกร.)  (17)</vt:lpstr>
      <vt:lpstr>พระราชบัญญัติป้องกันและปราบปรามการฟอกเงิน พ.ศ. 2542  (ปปง.)  (66)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เมื่อมีการทำธุรกรรมกับสถาบันการเงิน  ให้สถาบันการเงินมีหน้าที่ต้องรายงานการทำธุรกรรมนั้นต่อสำนักงาน   เมื่อปรากฏว่าธุรกรรมดังกล่าวเป็น  1.  ธุรกรรมที่ใช้เงินสดมีจำนวนเกินกว่าที่กำหนดในกฎกระทรวง  2.  ธุรกรรมที่เกี่ยวกับทรัพย์สินที่มีมูลค่าเกินกว่าที่กำหนดในกฎกระทรวง  หรือ  3.  ธุรกรรมที่มีเหตุอันควรสงสัย  ทั้งนี้  ไม่ว่าจะเป็นธุรกรรมตาม (1)  หรือ (2)        หรือไม่ก็ตาม  ในกรณีที่ปรากฏว่ามีข้อเท็จจริงใดที่เกี่ยวข้องหรืออาจจะเป็นประโยชน์ในการยืนยันหรือ ยกเลิกข้อเท็จจริงเกี่ยวกับธุรกรรมที่สถานบันการเงินได้รายงานไปแล้ว  ให้สถาบันการเงินรายงานข้อเท็จจริงนั้นให้สำนักงานทราบโดยไม่ชักช้า </vt:lpstr>
      <vt:lpstr>ประเภทของธุรกรรมที่ต้องรายงาน  (มาตรา 13) (กฎกระทรวงฉบับที่ 3)</vt:lpstr>
      <vt:lpstr>PowerPoint Presentation</vt:lpstr>
      <vt:lpstr>ธุรกรรมที่มีเหตุอันควรสงสัย ที่ตรวจพบภายหลังว่ายังไม่ได้รายงาน ตามมาตรา 13 (3) ให้รายงานโดยไม่ชักช้า</vt:lpstr>
      <vt:lpstr>        (1)  ธุรกรรมที่พระมหากษัตริย์.......เป็นคู่กรณี        (2)  ธุรกรรมที่รัฐบาล....... เป็นคู่กรณี        (3)  ธุรกรรมที่มูลนิธิชัยพัฒนา, ส่งเสริมศีลปาชีพฯ,  สายใจไทย   เป็นคู่กรณี       (4)  ธุรกรรมที่เกี่ยวกับสังหาริมทรัพย์ที่ทำกับสถาบันการเงิน  เว้นแต่   -  ธุรกรรมที่เป็นการโอนเงิน  หรือชำระเงินทางอิเล็กโทรนิกส์   -  ธุรกรรมที่เกี่ยวกับทรัพย์สินที่เป็นเรือกำปั่น     เรือที่มีระวางตั้งแต่       หกตันขึ้นไป  เรือกลไฟ  หรือเรือยนต์ที่มีระวางตั้งแต่ห้าตันขึ้นไป        รวมทั้งแพด้วย   - ธุรกรรมที่เกี่ยวกับทรัพย์สินที่เป็นยานพาหนะ เครื่องมือ หรือ      เครื่องจักรกลอื่นใด  (5)  การทำสัญญาประกันวินาศภัย  เว้นแต่การชดใช้ค่าสินไหมทดแทนตาม          สัญญาประกันวินาศภัยที่คาดว่าจะต้องจ่ายตั้งแต่สิบล้านบาทขึ้นไป </vt:lpstr>
      <vt:lpstr>        (6)  การจดทะเบียนสิทธิและนิติกรรมประเภทโอน  เป็นที่สาธารณะประโยชน์         หรือการได้มาโดยการครอบครอง  หรือโดยอายุความตามมาตรา  1382                  หรือมาตรา 1401  แห่ง ปพพ.    (7)  ธุรกรรมเกี่ยวกับการบริการ   -  การบริการรับชำระเงินแทนเฉพาะที่มีมูลค่าน้อยกว่าเจ็ดแสนบาท     ( ก – ช )         (8)  ธุรกรรมที่ทำผ่านเครื่องถอนเงิน  / ฝากเงินอัตโนมัติ  เว้นแต่กรณีเป็น             ธุรกรรมที่มีเหตุอันควร  (9)  ธุรกรรมที่เป็นการโอนเงินหรือชำระเงินทางเล็กโทรนิกส์ภายในสถานบัน            การเงิน  หรือภายในผู้ประกอบอาชีพเกี่ยวกับการชำระเงินทางอิเล็คโทรนิกส์          เฉพาะที่ทำในระหว่างกัน  หรือเพื่อลูกค้ารายเดียวกัน  เว้นแต่เป็นธุรกรรมที่        มีเหตุอันควรสงสัย  (10) กรณีสถาบันการเงินได้รายงานการทำธุรกรรมที่ใช้เงินสดที่เป็นการโอนเงิน        แล้ว ไม่ต้องรายงานในฐานะผู้ประกอบอาชีพตาม มาตรา 16 (9) อีก              </vt:lpstr>
      <vt:lpstr>        มาตรา 20     ให้สถาบันการเงินและผู้ประกอบอาชีพตามมาตรา 16  จัดให้ลูกค้าแสดงตนทุกครั้งก่อนทำธุรกรรมตามที่กำหนดในกฎกระทรวง  ซึ่งต้องกำหนดมาตรการ  เพื่อขจัดอุปสรรคในการแสดงตนของคนพิการ หรือทุพพลภาพด้วย   เว้นแต่ลูกค้าได้แสดงตนไว้ก่อนแล้ว   การแสดงตนตามวรรคหนึ่งให้เป็นไปตามวิธีการที่รัฐมนตรีประกาศกำหนด            </vt:lpstr>
      <vt:lpstr>กฎกระทรวง  (2554)</vt:lpstr>
      <vt:lpstr>วิธีการแสดงตน ประกาศสำนักนายกรัฐมนตรี  เรื่อง  การแสดงตนของลูกค้าสถาบันการเงินและผู้ประกอบอาชีพ ตามมาตรา 16    ลงวันที่ 11 กรกฎาคม 2556 </vt:lpstr>
      <vt:lpstr>ให้ปฏิบัติตามประกาศสำนักนายกรัฐมนตรี  เรื่อง  วิธีการแสดงตนของลูกค้าสถาบันการเงินและผู้ประกอบอาชีพตามมาตรา 16 (วันที่ 11 กรกฎาคม 2556)</vt:lpstr>
      <vt:lpstr>PowerPoint Presentation</vt:lpstr>
      <vt:lpstr>        มาตรา 20/1   สถาบันการเงินและผู้ประกอบอาชีพตามมาตรา 16 (1) และ (9) ต้องกำหนดนโยบายการรับลูกค้า การบริหารความเสี่ยงที่อาจเกี่ยวกับการฟอกเงินของลูกค้า  และต้องดำเนินการตรวจสอบเพื่อทราบข้อเท็จจริงเกี่ยวกับลูกค้าเมื่อเริ่มทำธุรกรรมครั้งแรก   โดยต้องตรวจสอบเป็นระยะจนสิ้นสุดดำเนินการเมื่อมีการปิดบัญชีหรือยุติความสัมพันธ์กับลูกค้า   การตรวจสอบเพื่อทราบข้อเท็จจริงเกี่ยวกับลูกค้าตามวรรคหนึ่งจะมีขอบเขตเพียงใดให้เป็นไปตามหลักเกณฑ์และวิธีการที่กำหนดในกฎกระทรวงเกี่ยวกับการแสดงตนและการพิสูจน์ทราบลูกค้าการตรวจทานบัญชีลูกค้า  และการติดตามความเคลื่อนไหวทางบัญชีของลูกค้าที่ได้รับการแจ้งจากสำนักงาน   “ ให้นำความในวรรคหนึ่งและวรรคสองมาใช้บังคับกับผู้ประกอบอาชีพตามมาตรา 16 (2) (3) (4) (5) (6) (7) (8) และ (10) ด้วย โดยอนุโลม  แต่จะใช้กับผู้ประกอบอาชีพที่มีลักษณะอย่างใดให้เป็นไปตามที่กำหนดในกระทรวง     ทั้งนี้  โดยต้องมิให้มีลักษณะเป็นการก่อความเดือดร้อนแก่ผู้ประกอบอาชีพรายย่อยและประชาชนที่เกี่ยวข้องจนเกินสมควร   และต้องดำเนินการเพื่อประโยชน์ในการป้องกันและปราบปรามการฟอกเงินเท่านั้น”            </vt:lpstr>
      <vt:lpstr>PowerPoint Presentation</vt:lpstr>
      <vt:lpstr>“ บุคคลที่มีสถานภาพทางการเมือง”  หมายความว่า  บุคคลธรรมดาในประเทศและต่างประเทศที่มีลักษณะดังต่อไปนี้          (1)  เป็นบุคคลที่ดำรงตำแหน่งระดับสูง  และมีอำนาจที่สำคัญในฝ่ายนิติบัญญัติ         ฝ่ายบริหาร  หรือฝ่ายตุลาการ          (2)  เป็นบุคคลที่ดำรงตำแหน่งระดับสูง และมีอำนาจหน้าที่สำคัญในการควบคุม        และบริหารราชการส่วนกลางรัฐวิสาหกิจ หรือหน่วยงานอื่นของรัฐ        (3)  เป็นบุคคลที่ดำรงตำแหน่งระดับสูง  และมีอำนาจบังคับบัญชาในระดับสูง         ของฝ่ายทหารหรือฝ่ายตำรวจ       (4)  เป็นบุคคลที่ดำรงตำแหน่งระดับสูงหรือกรรมการในองค์กรตามรัฐธรรมนูญ  </vt:lpstr>
      <vt:lpstr>  บุคคลที่มีสถานภาพทางการเมืองของประเทศไทย   ให้รวมถึงบุคคลธรรมดาที่มีลักษณะตามวรรคหนึ่ง    ซึ่งพ้นจากตำแหน่งมาแล้วไม่เกินหนึ่งปีหรือยังคงมีบทบาทเกี่ยวข้องกับตำแหน่งดังกล่าว   แม้จะ  พ้นจากตำแหน่งมาแล้วเกินหนึ่งปีก็ตาม   และให้รวมถึง  (1) สมาชิกในครอบครัว ได้แก่ บิดา มารดา คู่สมรส และบุตร  (2) ผู้ร่วมงานใกล้ชิด  ได้แก่          (ก)  บุคคลธรรมดาซึ่งเป็นผู้ร่วมงานที่ได้รับมอบหมายให้                    ครอบครองหรือดูแลทรัพย์สินหรือประโยชน์อื่นๆ           (ข)  บุคคลธรรมดาซึ่งมีความสัมพันธ์ใกล้ชิดอันเนื่องมาจาก                    การสร้าง หรือดำเนินความสัมพันธ์ทางธุรกิจ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การอนุมัติหรือปฏิเสธการรับลูกค้า    กรณีลูกค้าที่อยู่ในกลุ่มที่มีความเสี่ยงสูง  ให้ดำเนินการตามนโยบายการรับลูกค้ากรณีมีความเสี่ยงสูง  โดยการขอข้อมูลเพิ่มเติมเพื่อระบุตัวตนอย่างเข้มข้น  และพิจารณาว่าจะอนุมัติรับลูกค้าหรือไม่      โดยผู้ที่มีอำนาจในการอนุมัติรับต้องเป็นผู้บริหารระดับที่สูงขึ้นไป  กรณีลูกค้า ผู้ที่เกี่ยวข้อง หรือผู้รับผลประโยชน์ที่แท้จริง   เป็นบุคคลตามรายชื่อบุคคลที่ถูกกำหนด  หรือผู้ที่มีหรือเคยมีการทำธุรกรรมกับบุคคลที่ถูกกำหนด    ให้ดำเนินการตามนโยบายปฏิเสธ/ยุติความสัมพันธ์  และแจ้งข้อมูลต่อสำนักงาน ปปง. ตามแบบ ปกร.04  ภายใน 3 วันทำการนับแต่วันที่ได้พบข้อมูลนั้น  (ระเบียบคณะกรรมการ ปปง. ว่าด้วยการประกาศและแจ้งรายชื่อบุคคลที่ถูกกำหนดและการดำเนินการตามมาตรา 6 (1) (2) และ (3) พ.ศ.2556)</vt:lpstr>
      <vt:lpstr>         มาตรา 22   เว้นแต่จะได้รับแจ้งเป็นหนังสือจากพนักงานเจ้าหน้าที่ให้ปฏิบัติเป็นอย่างอื่นให้สถาบันการเงินเก็บรักษารายละเอียด ดังนี้   (1)  เกี่ยวกับการแสดงตนตามมาตรา 20  เป็นเวลาห้าปีนับแต่วันที่มีการปิดบัญชีหรือยุติความสัมพันธ์กับลูกค้า   (2)  เกี่ยวกับการทำธุรกรรมและบันทึกข้อเท็จจริงตามมาตรา 21  เป็นเวลาห้าปีนับแต่ได้มีการทำธุรกรรมหรือบันทึกข้อเท็จจริงนั้น   ให้นำความใน (1)  มาใช้บังคับกับผู้ประกอบอาชีพตามมาตรา 16  ด้วย             </vt:lpstr>
      <vt:lpstr>           มาตรา 22/1   ภายใต้บังคับมาตรา 20/1  วรรคสาม  ให้ผู้มีหน้าที่รายงานตามมาตรา 13  และมาตรา 16  เก็บรักษารายละเอียดเกี่ยวกับการตรวจสอบเพื่อทราบข้อเท็จจริงเกี่ยวกับลูกค้าตามมาตรา 20/1  เป็นเวลาสิบปีนับแต่วันที่มีการปิดบัญชีหรือยุติความสัมพันธ์กับลูกค้า   แต่ก่อนพ้นกำหนดเวลาสิบปีดังกล่าว  หากมีเหตุจำเป็นและสมควรเพื่อประโยชน์ในการดำเนินการตามพระราชบัญญัตินี้สำหรับลูกค้ารายใด   ให้เลขาธิการแจ้งเป็นหนังสือให้ผู้มีหน้าที่รายงานดังกล่าวเก็บรักษารายละเอียดของลูกค้ารายนั้นต่อไปอีกไม่เกินห้าปีนับแต่พ้นเวลาสิบปีก็ได้   หลักเกณฑ์และวิธีการเก็บรักษารายละเอียดตามวรรคหนึ่ง  ให้เป็นไปตามที่คณะกรรมการกำหนด            </vt:lpstr>
      <vt:lpstr>*</vt:lpstr>
      <vt:lpstr>           มาตรา 21/1   ห้ามมิให้ผู้มีหน้าที่รายงานตามมาตรา 13  และมาตรา 16   หรือบุคคลใดเปิดเผยข้อมูลหรือกระทำด้วยประการใดๆ  อันอาจทำให้ลูกค้าหรือบุคคลภายนอกทราบเกี่ยวกับการตรวจสอบเพื่อราบข้อเท็จจริงเกี่ยวกับลูกค้า   การรายงานธุรกรรมหรือส่งข้อมูลอื่นใดไปยังสำนักงาน   เว้นแต่เป็นการปฏิบัติตามกฎหมายหรือตามคำสั่งศาลหรือเป็นการเปิดเผยข้อมูลระหว่างสำนักงานใหญ่กับสาขาของผู้มีหน้าที่รายงานตามมาตรา 13  และมาตรา 16  ที่ตั้งอยู่ในหรือต่างประเทศเพื่อดำเนินการอันเกี่ยวเนื่องกับการปฏิบัติตามพระราชบัญญัตินี้   รายงานที่สำนักงานได้รับตามหมวดนี้ถือเป็นความลับในราชการเกี่ยวกับการดำเนินการตามพระราชบัญญัตินี้   และให้เลขาธิการเป็นผู้รับผิดชอบในการจัดเก็บรักษา และใช้ประโยชน์จากข้อมูลดังกล่าวเฉพาะเพื่อการปฏิบัติตามพระราชบัญญัตินี้          </vt:lpstr>
      <vt:lpstr>PowerPoint Presentation</vt:lpstr>
      <vt:lpstr>PowerPoint Presentation</vt:lpstr>
      <vt:lpstr>         มาตรา 48   ในการตรวจสอบรายงานและข้อมูลเกี่ยวกับการทำธุรกรรม  หากมีเหตุอันควร เชื่อได้ว่าอาจมีอาจโอน จำหน่าย ยักย้าย ปกปิด หรือซ่อนเร้นทรัพย์สินใดที่เป็นทรัพย์สินที่เกี่ยวกับการกระทำความผิด   ให้คณะกรรมการธุรกรรมมีอำนาจสั่งยึดหรืออายัดทรัพย์สินนั้นไว้ชั่วคราวมีกำหนดไม่เกินเก้าสิบวัน   ในกรณีจำเป็นหรือเร่งด่วน  เลขาธิการจะสั่งยึดหรืออายัดทรัพย์สินตามวรรคหนึ่งไปก่อนแล้ว  รายงานต่อคณะกรรมการธุรกรรม   การตรวจสอบรายงานและข้อมูลเกี่ยวกับการทำธุรกรรมตามวรรคหนึ่ง  ให้เป็นไปตามหลักเกณฑ์วิธีการที่กำหนดในกฎกระทรวง   ผู้ทำธุรกรรมซึ่งถูกสั่งยึดหรืออายัดทรัพย์สิน   หรือผู้มีส่วนได้เสียในทรัพย์สินจะแสดงหลักฐานว่าเงินหรือทรัพย์สินในการทำธุรกรรมนั้นมิใช่ทรัพย์สินที่เกี่ยวกับการกระทำความผิดเพื่อให้มีคำสั่งเพิกถอนการยึดหรืออายัดก็ได้  ทั้งนี้ ตามหลักเกณฑ์และวิธีการที่กำหนดในกฎกระทรวง   เมื่อคณะกรรมการธุรกรรมหรือเลขาธิการ แล้วแต่กรณี  สั่งยึดหรืออายัดทรัพย์สินหรือสั่งเพิกถอนการยึดหรืออายัดทรัพย์สินนั้นแล้ว   ให้คณะกรรมการธุรกรรมรายงานต่อ คณะกรรมการ    </vt:lpstr>
      <vt:lpstr>PowerPoint Presentation</vt:lpstr>
      <vt:lpstr>ผู้ดำเนินการจัดฝึกอบรม</vt:lpstr>
      <vt:lpstr>ผู้ที่ต้องเข้ารับการอบรม</vt:lpstr>
      <vt:lpstr>ระยะเวลาการอบรมตลอดหลักสูตร</vt:lpstr>
      <vt:lpstr>PowerPoint Presentation</vt:lpstr>
      <vt:lpstr>PowerPoint Presentation</vt:lpstr>
      <vt:lpstr>PowerPoint Presentation</vt:lpstr>
      <vt:lpstr>ต้องเก็บรักษาหลักฐานการฝึกอบรมไว้ในสถานประกอบการ</vt:lpstr>
      <vt:lpstr>กำหนดอำนาจสำนักงาน ปปง. เพิ่มเติม</vt:lpstr>
      <vt:lpstr>   -  การรายงานธุรกรรม    -  การแสดงตนของลูกค้า    - การตรวจสอบเพื่อทราบข้อเท็จจริงของลูกค้า                    </vt:lpstr>
      <vt:lpstr>บทกำหนดโทษ  (ปปง.)</vt:lpstr>
      <vt:lpstr>PowerPoint Presentation</vt:lpstr>
      <vt:lpstr>PowerPoint Presentation</vt:lpstr>
      <vt:lpstr>PowerPoint Presentation</vt:lpstr>
      <vt:lpstr>PowerPoint Presentation</vt:lpstr>
      <vt:lpstr> (1)  ระงับการดำเนินการกับทรัพย์สินของบุคคลที่ถูกกำหนด  (2)  แจ้งข้อมูลเกี่ยวกับทรัพย์สินที่ถูกระงับให้สำนักงาน ปปง.ทราบ ( แบบ ปกร . 03 )   (3)  แจ้งให้สำนักงาน ปปง. ทราบถึง    ( แบบ ปกร . 04 )           - ผู้ที่เป็น / เคยเป็น ลูกค้าที่เป็นบุคคลที่ถูกกำหนด          - ผู้มี / เคยมี  การทำธุรกรรมกับบุคคลที่ถูกกำหนด  (4)  กำหนดนโยบายในการประเมินความเสี่ยง แนวปฏิบัติ หรือมาตรการอื่นใด            เพื่อป้องกันมิให้มีการสนับสนุนทางการเงินแก่การก่อการร้าย   </vt:lpstr>
      <vt:lpstr>PowerPoint Presentation</vt:lpstr>
      <vt:lpstr>PowerPoint Presentation</vt:lpstr>
      <vt:lpstr>PowerPoint Presentation</vt:lpstr>
      <vt:lpstr>  บทกำหนดโทษ  (ปกร.)</vt:lpstr>
      <vt:lpstr>PowerPoint Presentation</vt:lpstr>
      <vt:lpstr>มาตรา 14  วรรคสาม  กรณีเกิดจากการ       สั่งการ            /    ไม่สั่งการ   กระทำการ     /    ไม่กระทำกร   กรรมการ,    ผู้จัดการ,    ผู้รับผิดชอบในการดำเนินการของนิติบุคคล   โทษ   :    จำคุก ไม่เกินสามปี   ปรับไม่เกินสามแสนบาท   จำ / ปรับ</vt:lpstr>
      <vt:lpstr>มาตรา 15  วรรคแรก  ไม่แจ้งรายชื่อผู้เคยเป็นลูกค้า        โทษ   :   ปรับไม่เกินห้าแสนบาทและปรับอีกวันละห้าพันบาท</vt:lpstr>
      <vt:lpstr>มาตรา 16 / 1   กรณีนิติบุคคลกระทำผิด ตาม มาตรา 14,  มาตรา  15         และ มาตรา 16  วรรคสี่   ให้เป็นความผิดที่เปรียบเทียบได้                    โดยคณะกรรมการเปรียบเทียบ ตามกฎหมายว่าด้วยการป้องกันและปราบปรามการฟอกเงิน       </vt:lpstr>
      <vt:lpstr>Q &amp; 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รายงานนำเสนอรายงานสรุปข้อเสนอของธุรกิจประกันวินาศภัยไทยสำหรับนำเสนอภาครัฐบาล</dc:title>
  <dc:creator>ทศพล ศรีสังข์</dc:creator>
  <cp:lastModifiedBy>พัชรีพร พินเมือง</cp:lastModifiedBy>
  <cp:revision>707</cp:revision>
  <cp:lastPrinted>2015-06-09T02:46:57Z</cp:lastPrinted>
  <dcterms:created xsi:type="dcterms:W3CDTF">2014-07-04T02:45:34Z</dcterms:created>
  <dcterms:modified xsi:type="dcterms:W3CDTF">2016-09-27T03:23:39Z</dcterms:modified>
</cp:coreProperties>
</file>