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7"/>
  </p:notesMasterIdLst>
  <p:handoutMasterIdLst>
    <p:handoutMasterId r:id="rId48"/>
  </p:handoutMasterIdLst>
  <p:sldIdLst>
    <p:sldId id="257" r:id="rId2"/>
    <p:sldId id="275" r:id="rId3"/>
    <p:sldId id="276" r:id="rId4"/>
    <p:sldId id="294" r:id="rId5"/>
    <p:sldId id="299" r:id="rId6"/>
    <p:sldId id="263" r:id="rId7"/>
    <p:sldId id="296" r:id="rId8"/>
    <p:sldId id="301" r:id="rId9"/>
    <p:sldId id="302" r:id="rId10"/>
    <p:sldId id="304" r:id="rId11"/>
    <p:sldId id="303" r:id="rId12"/>
    <p:sldId id="295" r:id="rId13"/>
    <p:sldId id="286" r:id="rId14"/>
    <p:sldId id="273" r:id="rId15"/>
    <p:sldId id="278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91" r:id="rId25"/>
    <p:sldId id="280" r:id="rId26"/>
    <p:sldId id="316" r:id="rId27"/>
    <p:sldId id="317" r:id="rId28"/>
    <p:sldId id="318" r:id="rId29"/>
    <p:sldId id="320" r:id="rId30"/>
    <p:sldId id="321" r:id="rId31"/>
    <p:sldId id="319" r:id="rId32"/>
    <p:sldId id="279" r:id="rId33"/>
    <p:sldId id="325" r:id="rId34"/>
    <p:sldId id="326" r:id="rId35"/>
    <p:sldId id="327" r:id="rId36"/>
    <p:sldId id="328" r:id="rId37"/>
    <p:sldId id="329" r:id="rId38"/>
    <p:sldId id="330" r:id="rId39"/>
    <p:sldId id="333" r:id="rId40"/>
    <p:sldId id="334" r:id="rId41"/>
    <p:sldId id="335" r:id="rId42"/>
    <p:sldId id="281" r:id="rId43"/>
    <p:sldId id="290" r:id="rId44"/>
    <p:sldId id="282" r:id="rId45"/>
    <p:sldId id="285" r:id="rId46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99"/>
    <a:srgbClr val="FF99FF"/>
    <a:srgbClr val="FFCCFF"/>
    <a:srgbClr val="E10588"/>
    <a:srgbClr val="006600"/>
    <a:srgbClr val="FC80F3"/>
    <a:srgbClr val="003300"/>
    <a:srgbClr val="5BE38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88277" autoAdjust="0"/>
  </p:normalViewPr>
  <p:slideViewPr>
    <p:cSldViewPr>
      <p:cViewPr>
        <p:scale>
          <a:sx n="75" d="100"/>
          <a:sy n="75" d="100"/>
        </p:scale>
        <p:origin x="-153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7B808-737E-4570-8262-55A2C9233106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B135A82-DF81-4ABF-B1C1-828CF9D992E5}">
      <dgm:prSet phldrT="[Text]" custT="1"/>
      <dgm:spPr/>
      <dgm:t>
        <a:bodyPr/>
        <a:lstStyle/>
        <a:p>
          <a:r>
            <a:rPr lang="th-TH" sz="3000" b="1" dirty="0" smtClean="0">
              <a:solidFill>
                <a:srgbClr val="002060"/>
              </a:solidFill>
              <a:latin typeface="AngsanaUPC" pitchFamily="18" charset="-34"/>
            </a:rPr>
            <a:t>การประกันภัยทางทะเลและการขนส่ง</a:t>
          </a:r>
          <a:endParaRPr lang="th-TH" sz="3000" dirty="0"/>
        </a:p>
      </dgm:t>
    </dgm:pt>
    <dgm:pt modelId="{89F5A824-9E99-47BB-ACFB-3CCF77C7AD5C}" type="parTrans" cxnId="{1D34DB9E-A28F-4B2F-A341-E1262AA99B4A}">
      <dgm:prSet/>
      <dgm:spPr/>
      <dgm:t>
        <a:bodyPr/>
        <a:lstStyle/>
        <a:p>
          <a:endParaRPr lang="th-TH"/>
        </a:p>
      </dgm:t>
    </dgm:pt>
    <dgm:pt modelId="{49265DA8-0957-4828-8A82-EE1952947E10}" type="sibTrans" cxnId="{1D34DB9E-A28F-4B2F-A341-E1262AA99B4A}">
      <dgm:prSet/>
      <dgm:spPr/>
      <dgm:t>
        <a:bodyPr/>
        <a:lstStyle/>
        <a:p>
          <a:endParaRPr lang="th-TH"/>
        </a:p>
      </dgm:t>
    </dgm:pt>
    <dgm:pt modelId="{6E23C9AE-7205-446E-96E2-B69637159673}">
      <dgm:prSet phldrT="[Text]" custT="1"/>
      <dgm:spPr/>
      <dgm:t>
        <a:bodyPr/>
        <a:lstStyle/>
        <a:p>
          <a:r>
            <a:rPr lang="th-TH" sz="3000" b="1" dirty="0" smtClean="0">
              <a:solidFill>
                <a:srgbClr val="002060"/>
              </a:solidFill>
              <a:latin typeface="AngsanaUPC" pitchFamily="18" charset="-34"/>
            </a:rPr>
            <a:t>การประกันภัยทรัพย์สิน</a:t>
          </a:r>
          <a:endParaRPr lang="th-TH" sz="3000" dirty="0"/>
        </a:p>
      </dgm:t>
    </dgm:pt>
    <dgm:pt modelId="{5A6617CF-B047-4BFB-8CCE-3B32AC87686A}" type="parTrans" cxnId="{BE12A94E-269D-43A5-B35F-C8BFB317DB68}">
      <dgm:prSet/>
      <dgm:spPr/>
      <dgm:t>
        <a:bodyPr/>
        <a:lstStyle/>
        <a:p>
          <a:endParaRPr lang="th-TH"/>
        </a:p>
      </dgm:t>
    </dgm:pt>
    <dgm:pt modelId="{D28748D7-6B94-4DA4-814C-D1D47DB2956C}" type="sibTrans" cxnId="{BE12A94E-269D-43A5-B35F-C8BFB317DB68}">
      <dgm:prSet/>
      <dgm:spPr/>
      <dgm:t>
        <a:bodyPr/>
        <a:lstStyle/>
        <a:p>
          <a:endParaRPr lang="th-TH"/>
        </a:p>
      </dgm:t>
    </dgm:pt>
    <dgm:pt modelId="{0A972C7A-FF3F-4731-8895-0C05B9D3209E}">
      <dgm:prSet phldrT="[Text]" custT="1"/>
      <dgm:spPr/>
      <dgm:t>
        <a:bodyPr/>
        <a:lstStyle/>
        <a:p>
          <a:r>
            <a:rPr lang="th-TH" sz="3000" b="1" dirty="0" smtClean="0">
              <a:solidFill>
                <a:srgbClr val="002060"/>
              </a:solidFill>
              <a:latin typeface="AngsanaUPC" pitchFamily="18" charset="-34"/>
            </a:rPr>
            <a:t>การประกันภัยเบ็ดเตล็ด</a:t>
          </a:r>
          <a:endParaRPr lang="th-TH" sz="3000" dirty="0"/>
        </a:p>
      </dgm:t>
    </dgm:pt>
    <dgm:pt modelId="{FCD6DD11-134C-4919-9D87-30EC4C3C77EC}" type="parTrans" cxnId="{FC57C164-CC12-4A08-A654-AAD9ACD544A9}">
      <dgm:prSet/>
      <dgm:spPr/>
      <dgm:t>
        <a:bodyPr/>
        <a:lstStyle/>
        <a:p>
          <a:endParaRPr lang="th-TH"/>
        </a:p>
      </dgm:t>
    </dgm:pt>
    <dgm:pt modelId="{F7790767-2243-4AD9-A58F-EA3B4FB67A2A}" type="sibTrans" cxnId="{FC57C164-CC12-4A08-A654-AAD9ACD544A9}">
      <dgm:prSet/>
      <dgm:spPr/>
      <dgm:t>
        <a:bodyPr/>
        <a:lstStyle/>
        <a:p>
          <a:endParaRPr lang="th-TH"/>
        </a:p>
      </dgm:t>
    </dgm:pt>
    <dgm:pt modelId="{A1325B0C-5DEC-494C-9360-D1758F952CEB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rPr>
            <a:t>การประกันภัยอุบัติเหตุและสุขภาพ (</a:t>
          </a:r>
          <a:r>
            <a:rPr lang="en-US" sz="3000" b="1" dirty="0" smtClean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rPr>
            <a:t>AH</a:t>
          </a:r>
          <a:r>
            <a:rPr lang="th-TH" sz="3000" b="1" dirty="0" smtClean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rPr>
            <a:t>)</a:t>
          </a:r>
          <a:endParaRPr lang="th-TH" sz="3000" dirty="0">
            <a:solidFill>
              <a:schemeClr val="bg2">
                <a:lumMod val="25000"/>
              </a:schemeClr>
            </a:solidFill>
          </a:endParaRPr>
        </a:p>
      </dgm:t>
    </dgm:pt>
    <dgm:pt modelId="{1C3774E4-7F7B-4360-A743-13C6F96B91BE}" type="parTrans" cxnId="{8A194B7E-6EE5-4DA1-99D9-98B48D206088}">
      <dgm:prSet/>
      <dgm:spPr/>
      <dgm:t>
        <a:bodyPr/>
        <a:lstStyle/>
        <a:p>
          <a:endParaRPr lang="th-TH"/>
        </a:p>
      </dgm:t>
    </dgm:pt>
    <dgm:pt modelId="{BADF6912-F641-4EBB-8230-34BDCF10EDA3}" type="sibTrans" cxnId="{8A194B7E-6EE5-4DA1-99D9-98B48D206088}">
      <dgm:prSet/>
      <dgm:spPr/>
      <dgm:t>
        <a:bodyPr/>
        <a:lstStyle/>
        <a:p>
          <a:endParaRPr lang="th-TH"/>
        </a:p>
      </dgm:t>
    </dgm:pt>
    <dgm:pt modelId="{C10FDBEA-2C57-455B-A6DA-467240821318}">
      <dgm:prSet phldrT="[Text]" custT="1"/>
      <dgm:spPr/>
      <dgm:t>
        <a:bodyPr/>
        <a:lstStyle/>
        <a:p>
          <a:r>
            <a:rPr lang="th-TH" sz="3000" b="1" dirty="0" smtClean="0">
              <a:solidFill>
                <a:srgbClr val="002060"/>
              </a:solidFill>
              <a:latin typeface="AngsanaUPC" pitchFamily="18" charset="-34"/>
            </a:rPr>
            <a:t>การประกันภัยรถยนต์ภาคบังคับ</a:t>
          </a:r>
          <a:endParaRPr lang="th-TH" sz="3000" dirty="0"/>
        </a:p>
      </dgm:t>
    </dgm:pt>
    <dgm:pt modelId="{F053DE1A-56F0-4526-A661-575AC901EFE3}" type="parTrans" cxnId="{BD425086-0C77-49C4-85EF-E0F0091E6000}">
      <dgm:prSet/>
      <dgm:spPr/>
      <dgm:t>
        <a:bodyPr/>
        <a:lstStyle/>
        <a:p>
          <a:endParaRPr lang="th-TH"/>
        </a:p>
      </dgm:t>
    </dgm:pt>
    <dgm:pt modelId="{57DF891F-D768-4588-B0E4-E9EA60116225}" type="sibTrans" cxnId="{BD425086-0C77-49C4-85EF-E0F0091E6000}">
      <dgm:prSet/>
      <dgm:spPr/>
      <dgm:t>
        <a:bodyPr/>
        <a:lstStyle/>
        <a:p>
          <a:endParaRPr lang="th-TH"/>
        </a:p>
      </dgm:t>
    </dgm:pt>
    <dgm:pt modelId="{9F26E514-DAB8-42AA-99AF-6F804581B1D0}">
      <dgm:prSet phldrT="[Text]" custT="1"/>
      <dgm:spPr/>
      <dgm:t>
        <a:bodyPr/>
        <a:lstStyle/>
        <a:p>
          <a:r>
            <a:rPr lang="th-TH" sz="3000" b="1" dirty="0" smtClean="0">
              <a:solidFill>
                <a:srgbClr val="002060"/>
              </a:solidFill>
              <a:latin typeface="AngsanaUPC" pitchFamily="18" charset="-34"/>
            </a:rPr>
            <a:t>การประกันภัยรถยนต์ภาคสมัครใจ</a:t>
          </a:r>
          <a:endParaRPr lang="th-TH" sz="3000" dirty="0"/>
        </a:p>
      </dgm:t>
    </dgm:pt>
    <dgm:pt modelId="{EDDB7FD0-9802-4385-B990-E84E5F70198C}" type="parTrans" cxnId="{854BA769-4AD1-4104-B464-AA03416AC12D}">
      <dgm:prSet/>
      <dgm:spPr/>
      <dgm:t>
        <a:bodyPr/>
        <a:lstStyle/>
        <a:p>
          <a:endParaRPr lang="th-TH"/>
        </a:p>
      </dgm:t>
    </dgm:pt>
    <dgm:pt modelId="{30DC44BE-2B02-4747-8C50-938C4DD46421}" type="sibTrans" cxnId="{854BA769-4AD1-4104-B464-AA03416AC12D}">
      <dgm:prSet/>
      <dgm:spPr/>
      <dgm:t>
        <a:bodyPr/>
        <a:lstStyle/>
        <a:p>
          <a:endParaRPr lang="th-TH"/>
        </a:p>
      </dgm:t>
    </dgm:pt>
    <dgm:pt modelId="{6198E6A2-B985-4FF4-A940-A8F3AA59D43B}" type="pres">
      <dgm:prSet presAssocID="{B797B808-737E-4570-8262-55A2C9233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4222857-A881-47A3-A2A3-48B02992ECAB}" type="pres">
      <dgm:prSet presAssocID="{6E23C9AE-7205-446E-96E2-B69637159673}" presName="composite" presStyleCnt="0"/>
      <dgm:spPr/>
    </dgm:pt>
    <dgm:pt modelId="{BF001D41-17D2-46DF-A82D-F3FE7F6E93D6}" type="pres">
      <dgm:prSet presAssocID="{6E23C9AE-7205-446E-96E2-B69637159673}" presName="rect1" presStyleLbl="trAlignAcc1" presStyleIdx="0" presStyleCnt="6" custScaleY="102010" custLinFactNeighborX="1548" custLinFactNeighborY="-495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C0468C-5210-4F5C-B8F2-7F0D05428D56}" type="pres">
      <dgm:prSet presAssocID="{6E23C9AE-7205-446E-96E2-B69637159673}" presName="rect2" presStyleLbl="fgImgPlace1" presStyleIdx="0" presStyleCnt="6" custScaleY="102010" custLinFactNeighborX="7071" custLinFactNeighborY="-47160"/>
      <dgm:spPr/>
    </dgm:pt>
    <dgm:pt modelId="{5712AC8F-A535-4572-8BFC-A9861D609625}" type="pres">
      <dgm:prSet presAssocID="{D28748D7-6B94-4DA4-814C-D1D47DB2956C}" presName="sibTrans" presStyleCnt="0"/>
      <dgm:spPr/>
    </dgm:pt>
    <dgm:pt modelId="{570C24D7-1917-492F-B192-73CAB6B9DFFC}" type="pres">
      <dgm:prSet presAssocID="{8B135A82-DF81-4ABF-B1C1-828CF9D992E5}" presName="composite" presStyleCnt="0"/>
      <dgm:spPr/>
    </dgm:pt>
    <dgm:pt modelId="{0B67B940-63F2-4B6D-97CB-D6FE6FA22A76}" type="pres">
      <dgm:prSet presAssocID="{8B135A82-DF81-4ABF-B1C1-828CF9D992E5}" presName="rect1" presStyleLbl="trAlignAcc1" presStyleIdx="1" presStyleCnt="6" custScaleY="102010" custLinFactNeighborX="518" custLinFactNeighborY="-495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4BF77D-0C3A-4F67-9D2B-473EF6680516}" type="pres">
      <dgm:prSet presAssocID="{8B135A82-DF81-4ABF-B1C1-828CF9D992E5}" presName="rect2" presStyleLbl="fgImgPlace1" presStyleIdx="1" presStyleCnt="6" custScaleY="102010" custLinFactNeighborX="7071" custLinFactNeighborY="-47160"/>
      <dgm:spPr/>
    </dgm:pt>
    <dgm:pt modelId="{E75931DE-0E7A-40ED-9E93-E4C4BA1BC309}" type="pres">
      <dgm:prSet presAssocID="{49265DA8-0957-4828-8A82-EE1952947E10}" presName="sibTrans" presStyleCnt="0"/>
      <dgm:spPr/>
    </dgm:pt>
    <dgm:pt modelId="{92BEDECC-65CF-4D6A-A497-41A438FA57F0}" type="pres">
      <dgm:prSet presAssocID="{0A972C7A-FF3F-4731-8895-0C05B9D3209E}" presName="composite" presStyleCnt="0"/>
      <dgm:spPr/>
    </dgm:pt>
    <dgm:pt modelId="{52AE7A34-BCB7-4A68-A2C0-1A4B1E6F6A3D}" type="pres">
      <dgm:prSet presAssocID="{0A972C7A-FF3F-4731-8895-0C05B9D3209E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2C3FDF-634A-4193-BC0F-3A22428FD639}" type="pres">
      <dgm:prSet presAssocID="{0A972C7A-FF3F-4731-8895-0C05B9D3209E}" presName="rect2" presStyleLbl="fgImgPlace1" presStyleIdx="2" presStyleCnt="6" custLinFactNeighborY="10062"/>
      <dgm:spPr/>
    </dgm:pt>
    <dgm:pt modelId="{AAA3833E-2687-4594-A12C-A4C2F2E1B20A}" type="pres">
      <dgm:prSet presAssocID="{F7790767-2243-4AD9-A58F-EA3B4FB67A2A}" presName="sibTrans" presStyleCnt="0"/>
      <dgm:spPr/>
    </dgm:pt>
    <dgm:pt modelId="{EB6BC167-DFAD-4401-A7EC-77BFCDD33E93}" type="pres">
      <dgm:prSet presAssocID="{A1325B0C-5DEC-494C-9360-D1758F952CEB}" presName="composite" presStyleCnt="0"/>
      <dgm:spPr/>
    </dgm:pt>
    <dgm:pt modelId="{D625D517-EF8F-47CB-9E58-2FA2228F4C9C}" type="pres">
      <dgm:prSet presAssocID="{A1325B0C-5DEC-494C-9360-D1758F952CE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A501A8-73E3-485E-80EB-56DB60AFD83D}" type="pres">
      <dgm:prSet presAssocID="{A1325B0C-5DEC-494C-9360-D1758F952CEB}" presName="rect2" presStyleLbl="fgImgPlace1" presStyleIdx="3" presStyleCnt="6" custLinFactNeighborY="12864"/>
      <dgm:spPr/>
    </dgm:pt>
    <dgm:pt modelId="{673693A3-0D36-4B7D-BAFA-24F0305E5CB5}" type="pres">
      <dgm:prSet presAssocID="{BADF6912-F641-4EBB-8230-34BDCF10EDA3}" presName="sibTrans" presStyleCnt="0"/>
      <dgm:spPr/>
    </dgm:pt>
    <dgm:pt modelId="{F64E7070-4592-4DC5-BD1F-056F58193BBC}" type="pres">
      <dgm:prSet presAssocID="{C10FDBEA-2C57-455B-A6DA-467240821318}" presName="composite" presStyleCnt="0"/>
      <dgm:spPr/>
    </dgm:pt>
    <dgm:pt modelId="{957946A8-5891-4A7E-983C-B8AFC6F34B90}" type="pres">
      <dgm:prSet presAssocID="{C10FDBEA-2C57-455B-A6DA-467240821318}" presName="rect1" presStyleLbl="trAlignAcc1" presStyleIdx="4" presStyleCnt="6" custLinFactNeighborY="364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C6221B-BDB5-4641-8682-0D04F8D4EBAA}" type="pres">
      <dgm:prSet presAssocID="{C10FDBEA-2C57-455B-A6DA-467240821318}" presName="rect2" presStyleLbl="fgImgPlace1" presStyleIdx="4" presStyleCnt="6" custLinFactNeighborY="34740"/>
      <dgm:spPr/>
    </dgm:pt>
    <dgm:pt modelId="{C816F1CA-7E42-4D52-8A3D-30D40DF1127D}" type="pres">
      <dgm:prSet presAssocID="{57DF891F-D768-4588-B0E4-E9EA60116225}" presName="sibTrans" presStyleCnt="0"/>
      <dgm:spPr/>
    </dgm:pt>
    <dgm:pt modelId="{960CC164-225F-44A2-9883-8C407232BDAF}" type="pres">
      <dgm:prSet presAssocID="{9F26E514-DAB8-42AA-99AF-6F804581B1D0}" presName="composite" presStyleCnt="0"/>
      <dgm:spPr/>
    </dgm:pt>
    <dgm:pt modelId="{E1B8ED04-E50D-4444-A01D-7EB6AD2D4434}" type="pres">
      <dgm:prSet presAssocID="{9F26E514-DAB8-42AA-99AF-6F804581B1D0}" presName="rect1" presStyleLbl="trAlignAcc1" presStyleIdx="5" presStyleCnt="6" custLinFactNeighborY="364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ABF236-0803-4A84-943A-44CE489D7003}" type="pres">
      <dgm:prSet presAssocID="{9F26E514-DAB8-42AA-99AF-6F804581B1D0}" presName="rect2" presStyleLbl="fgImgPlace1" presStyleIdx="5" presStyleCnt="6" custLinFactNeighborY="34740"/>
      <dgm:spPr/>
    </dgm:pt>
  </dgm:ptLst>
  <dgm:cxnLst>
    <dgm:cxn modelId="{8A194B7E-6EE5-4DA1-99D9-98B48D206088}" srcId="{B797B808-737E-4570-8262-55A2C9233106}" destId="{A1325B0C-5DEC-494C-9360-D1758F952CEB}" srcOrd="3" destOrd="0" parTransId="{1C3774E4-7F7B-4360-A743-13C6F96B91BE}" sibTransId="{BADF6912-F641-4EBB-8230-34BDCF10EDA3}"/>
    <dgm:cxn modelId="{40AD0159-58E1-47AA-BB95-A7920689AA47}" type="presOf" srcId="{9F26E514-DAB8-42AA-99AF-6F804581B1D0}" destId="{E1B8ED04-E50D-4444-A01D-7EB6AD2D4434}" srcOrd="0" destOrd="0" presId="urn:microsoft.com/office/officeart/2008/layout/PictureStrips"/>
    <dgm:cxn modelId="{BE12A94E-269D-43A5-B35F-C8BFB317DB68}" srcId="{B797B808-737E-4570-8262-55A2C9233106}" destId="{6E23C9AE-7205-446E-96E2-B69637159673}" srcOrd="0" destOrd="0" parTransId="{5A6617CF-B047-4BFB-8CCE-3B32AC87686A}" sibTransId="{D28748D7-6B94-4DA4-814C-D1D47DB2956C}"/>
    <dgm:cxn modelId="{BD425086-0C77-49C4-85EF-E0F0091E6000}" srcId="{B797B808-737E-4570-8262-55A2C9233106}" destId="{C10FDBEA-2C57-455B-A6DA-467240821318}" srcOrd="4" destOrd="0" parTransId="{F053DE1A-56F0-4526-A661-575AC901EFE3}" sibTransId="{57DF891F-D768-4588-B0E4-E9EA60116225}"/>
    <dgm:cxn modelId="{FC57C164-CC12-4A08-A654-AAD9ACD544A9}" srcId="{B797B808-737E-4570-8262-55A2C9233106}" destId="{0A972C7A-FF3F-4731-8895-0C05B9D3209E}" srcOrd="2" destOrd="0" parTransId="{FCD6DD11-134C-4919-9D87-30EC4C3C77EC}" sibTransId="{F7790767-2243-4AD9-A58F-EA3B4FB67A2A}"/>
    <dgm:cxn modelId="{8F327E92-1A12-45B7-B429-8A8251E62BAF}" type="presOf" srcId="{8B135A82-DF81-4ABF-B1C1-828CF9D992E5}" destId="{0B67B940-63F2-4B6D-97CB-D6FE6FA22A76}" srcOrd="0" destOrd="0" presId="urn:microsoft.com/office/officeart/2008/layout/PictureStrips"/>
    <dgm:cxn modelId="{172BC502-87B8-4383-A257-99284B4FB8D6}" type="presOf" srcId="{B797B808-737E-4570-8262-55A2C9233106}" destId="{6198E6A2-B985-4FF4-A940-A8F3AA59D43B}" srcOrd="0" destOrd="0" presId="urn:microsoft.com/office/officeart/2008/layout/PictureStrips"/>
    <dgm:cxn modelId="{F35031F6-0D30-4F47-B481-68AE83E179BA}" type="presOf" srcId="{6E23C9AE-7205-446E-96E2-B69637159673}" destId="{BF001D41-17D2-46DF-A82D-F3FE7F6E93D6}" srcOrd="0" destOrd="0" presId="urn:microsoft.com/office/officeart/2008/layout/PictureStrips"/>
    <dgm:cxn modelId="{63A7A103-E88A-4384-B762-EC259F7CB97A}" type="presOf" srcId="{A1325B0C-5DEC-494C-9360-D1758F952CEB}" destId="{D625D517-EF8F-47CB-9E58-2FA2228F4C9C}" srcOrd="0" destOrd="0" presId="urn:microsoft.com/office/officeart/2008/layout/PictureStrips"/>
    <dgm:cxn modelId="{F5401C48-8E34-4CFC-80A3-D34D3BB81955}" type="presOf" srcId="{C10FDBEA-2C57-455B-A6DA-467240821318}" destId="{957946A8-5891-4A7E-983C-B8AFC6F34B90}" srcOrd="0" destOrd="0" presId="urn:microsoft.com/office/officeart/2008/layout/PictureStrips"/>
    <dgm:cxn modelId="{7CF49DC4-7369-4DFF-A507-AE2FFC7E4CD5}" type="presOf" srcId="{0A972C7A-FF3F-4731-8895-0C05B9D3209E}" destId="{52AE7A34-BCB7-4A68-A2C0-1A4B1E6F6A3D}" srcOrd="0" destOrd="0" presId="urn:microsoft.com/office/officeart/2008/layout/PictureStrips"/>
    <dgm:cxn modelId="{854BA769-4AD1-4104-B464-AA03416AC12D}" srcId="{B797B808-737E-4570-8262-55A2C9233106}" destId="{9F26E514-DAB8-42AA-99AF-6F804581B1D0}" srcOrd="5" destOrd="0" parTransId="{EDDB7FD0-9802-4385-B990-E84E5F70198C}" sibTransId="{30DC44BE-2B02-4747-8C50-938C4DD46421}"/>
    <dgm:cxn modelId="{1D34DB9E-A28F-4B2F-A341-E1262AA99B4A}" srcId="{B797B808-737E-4570-8262-55A2C9233106}" destId="{8B135A82-DF81-4ABF-B1C1-828CF9D992E5}" srcOrd="1" destOrd="0" parTransId="{89F5A824-9E99-47BB-ACFB-3CCF77C7AD5C}" sibTransId="{49265DA8-0957-4828-8A82-EE1952947E10}"/>
    <dgm:cxn modelId="{3311729D-0A49-487A-BE35-5C379A9D97A3}" type="presParOf" srcId="{6198E6A2-B985-4FF4-A940-A8F3AA59D43B}" destId="{44222857-A881-47A3-A2A3-48B02992ECAB}" srcOrd="0" destOrd="0" presId="urn:microsoft.com/office/officeart/2008/layout/PictureStrips"/>
    <dgm:cxn modelId="{7D618BA9-0BF8-432F-A322-1C283FB9FE92}" type="presParOf" srcId="{44222857-A881-47A3-A2A3-48B02992ECAB}" destId="{BF001D41-17D2-46DF-A82D-F3FE7F6E93D6}" srcOrd="0" destOrd="0" presId="urn:microsoft.com/office/officeart/2008/layout/PictureStrips"/>
    <dgm:cxn modelId="{2707C3EE-A419-44C8-AE9D-9094833766A7}" type="presParOf" srcId="{44222857-A881-47A3-A2A3-48B02992ECAB}" destId="{EDC0468C-5210-4F5C-B8F2-7F0D05428D56}" srcOrd="1" destOrd="0" presId="urn:microsoft.com/office/officeart/2008/layout/PictureStrips"/>
    <dgm:cxn modelId="{4B0032BB-D55D-4B4F-BB06-4EB726274343}" type="presParOf" srcId="{6198E6A2-B985-4FF4-A940-A8F3AA59D43B}" destId="{5712AC8F-A535-4572-8BFC-A9861D609625}" srcOrd="1" destOrd="0" presId="urn:microsoft.com/office/officeart/2008/layout/PictureStrips"/>
    <dgm:cxn modelId="{8FAAC8F4-F9D9-4B5B-AFE3-5B40A722E830}" type="presParOf" srcId="{6198E6A2-B985-4FF4-A940-A8F3AA59D43B}" destId="{570C24D7-1917-492F-B192-73CAB6B9DFFC}" srcOrd="2" destOrd="0" presId="urn:microsoft.com/office/officeart/2008/layout/PictureStrips"/>
    <dgm:cxn modelId="{6BCF9267-1428-4F54-815E-D74B7BDEAE7E}" type="presParOf" srcId="{570C24D7-1917-492F-B192-73CAB6B9DFFC}" destId="{0B67B940-63F2-4B6D-97CB-D6FE6FA22A76}" srcOrd="0" destOrd="0" presId="urn:microsoft.com/office/officeart/2008/layout/PictureStrips"/>
    <dgm:cxn modelId="{9D0CBEF9-0517-48A1-8548-725A30DF35EC}" type="presParOf" srcId="{570C24D7-1917-492F-B192-73CAB6B9DFFC}" destId="{A54BF77D-0C3A-4F67-9D2B-473EF6680516}" srcOrd="1" destOrd="0" presId="urn:microsoft.com/office/officeart/2008/layout/PictureStrips"/>
    <dgm:cxn modelId="{C66CD2C4-5FAA-49BF-BFAC-AF5678C0D852}" type="presParOf" srcId="{6198E6A2-B985-4FF4-A940-A8F3AA59D43B}" destId="{E75931DE-0E7A-40ED-9E93-E4C4BA1BC309}" srcOrd="3" destOrd="0" presId="urn:microsoft.com/office/officeart/2008/layout/PictureStrips"/>
    <dgm:cxn modelId="{D44CA7AB-EE88-4E39-82EA-EF0889E6CE14}" type="presParOf" srcId="{6198E6A2-B985-4FF4-A940-A8F3AA59D43B}" destId="{92BEDECC-65CF-4D6A-A497-41A438FA57F0}" srcOrd="4" destOrd="0" presId="urn:microsoft.com/office/officeart/2008/layout/PictureStrips"/>
    <dgm:cxn modelId="{3C6EA32A-823B-4DD5-B7AB-3E1C7A8768D3}" type="presParOf" srcId="{92BEDECC-65CF-4D6A-A497-41A438FA57F0}" destId="{52AE7A34-BCB7-4A68-A2C0-1A4B1E6F6A3D}" srcOrd="0" destOrd="0" presId="urn:microsoft.com/office/officeart/2008/layout/PictureStrips"/>
    <dgm:cxn modelId="{C7146A0F-5628-49EF-85DF-0B9230A99F94}" type="presParOf" srcId="{92BEDECC-65CF-4D6A-A497-41A438FA57F0}" destId="{982C3FDF-634A-4193-BC0F-3A22428FD639}" srcOrd="1" destOrd="0" presId="urn:microsoft.com/office/officeart/2008/layout/PictureStrips"/>
    <dgm:cxn modelId="{03F561BA-C466-4BC2-8C38-B22F3F7295AE}" type="presParOf" srcId="{6198E6A2-B985-4FF4-A940-A8F3AA59D43B}" destId="{AAA3833E-2687-4594-A12C-A4C2F2E1B20A}" srcOrd="5" destOrd="0" presId="urn:microsoft.com/office/officeart/2008/layout/PictureStrips"/>
    <dgm:cxn modelId="{2823E234-954F-464C-9049-BE992CA3DF7B}" type="presParOf" srcId="{6198E6A2-B985-4FF4-A940-A8F3AA59D43B}" destId="{EB6BC167-DFAD-4401-A7EC-77BFCDD33E93}" srcOrd="6" destOrd="0" presId="urn:microsoft.com/office/officeart/2008/layout/PictureStrips"/>
    <dgm:cxn modelId="{BB12425F-26AF-44E7-A2EB-296B033B1F23}" type="presParOf" srcId="{EB6BC167-DFAD-4401-A7EC-77BFCDD33E93}" destId="{D625D517-EF8F-47CB-9E58-2FA2228F4C9C}" srcOrd="0" destOrd="0" presId="urn:microsoft.com/office/officeart/2008/layout/PictureStrips"/>
    <dgm:cxn modelId="{BAA0EBFB-8BBC-4AA2-9F5A-08B470A0583E}" type="presParOf" srcId="{EB6BC167-DFAD-4401-A7EC-77BFCDD33E93}" destId="{92A501A8-73E3-485E-80EB-56DB60AFD83D}" srcOrd="1" destOrd="0" presId="urn:microsoft.com/office/officeart/2008/layout/PictureStrips"/>
    <dgm:cxn modelId="{C2E6AA50-70CC-44B5-8F21-56474B9968CA}" type="presParOf" srcId="{6198E6A2-B985-4FF4-A940-A8F3AA59D43B}" destId="{673693A3-0D36-4B7D-BAFA-24F0305E5CB5}" srcOrd="7" destOrd="0" presId="urn:microsoft.com/office/officeart/2008/layout/PictureStrips"/>
    <dgm:cxn modelId="{A42F41DA-3A51-405B-BD22-DEF74CAFB6F4}" type="presParOf" srcId="{6198E6A2-B985-4FF4-A940-A8F3AA59D43B}" destId="{F64E7070-4592-4DC5-BD1F-056F58193BBC}" srcOrd="8" destOrd="0" presId="urn:microsoft.com/office/officeart/2008/layout/PictureStrips"/>
    <dgm:cxn modelId="{1C1CDAF6-595C-482A-94E3-1138A213D1CD}" type="presParOf" srcId="{F64E7070-4592-4DC5-BD1F-056F58193BBC}" destId="{957946A8-5891-4A7E-983C-B8AFC6F34B90}" srcOrd="0" destOrd="0" presId="urn:microsoft.com/office/officeart/2008/layout/PictureStrips"/>
    <dgm:cxn modelId="{30B7CE43-FAE7-41EF-BB2B-92E6E651821F}" type="presParOf" srcId="{F64E7070-4592-4DC5-BD1F-056F58193BBC}" destId="{3BC6221B-BDB5-4641-8682-0D04F8D4EBAA}" srcOrd="1" destOrd="0" presId="urn:microsoft.com/office/officeart/2008/layout/PictureStrips"/>
    <dgm:cxn modelId="{20D7614E-5CEA-461A-B3F2-2E350AD21121}" type="presParOf" srcId="{6198E6A2-B985-4FF4-A940-A8F3AA59D43B}" destId="{C816F1CA-7E42-4D52-8A3D-30D40DF1127D}" srcOrd="9" destOrd="0" presId="urn:microsoft.com/office/officeart/2008/layout/PictureStrips"/>
    <dgm:cxn modelId="{2486BAA8-FE71-44A8-90ED-CDB9BAD24749}" type="presParOf" srcId="{6198E6A2-B985-4FF4-A940-A8F3AA59D43B}" destId="{960CC164-225F-44A2-9883-8C407232BDAF}" srcOrd="10" destOrd="0" presId="urn:microsoft.com/office/officeart/2008/layout/PictureStrips"/>
    <dgm:cxn modelId="{15FC747A-EF4C-4070-858D-9882FBF5A0EC}" type="presParOf" srcId="{960CC164-225F-44A2-9883-8C407232BDAF}" destId="{E1B8ED04-E50D-4444-A01D-7EB6AD2D4434}" srcOrd="0" destOrd="0" presId="urn:microsoft.com/office/officeart/2008/layout/PictureStrips"/>
    <dgm:cxn modelId="{515832C9-E3EF-48DA-BCD7-BB243E75FD38}" type="presParOf" srcId="{960CC164-225F-44A2-9883-8C407232BDAF}" destId="{3EABF236-0803-4A84-943A-44CE489D700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DD26E-10C4-43DB-9445-93AF05E36C2D}" type="doc">
      <dgm:prSet loTypeId="urn:diagrams.loki3.com/VaryingWidthList+Icon" loCatId="list" qsTypeId="urn:microsoft.com/office/officeart/2005/8/quickstyle/3d1" qsCatId="3D" csTypeId="urn:microsoft.com/office/officeart/2005/8/colors/colorful1" csCatId="colorful" phldr="1"/>
      <dgm:spPr/>
    </dgm:pt>
    <dgm:pt modelId="{6D9F6532-A118-40D1-BBDE-5717206D58D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WEB  SERVICE</a:t>
          </a:r>
          <a:endParaRPr lang="en-US" dirty="0"/>
        </a:p>
      </dgm:t>
    </dgm:pt>
    <dgm:pt modelId="{98307687-3206-435D-9BE2-06D23633F2B8}" type="parTrans" cxnId="{85D430C2-12DB-4830-ABDA-E694B1629355}">
      <dgm:prSet/>
      <dgm:spPr/>
      <dgm:t>
        <a:bodyPr/>
        <a:lstStyle/>
        <a:p>
          <a:endParaRPr lang="en-US"/>
        </a:p>
      </dgm:t>
    </dgm:pt>
    <dgm:pt modelId="{97637E4F-AF0A-42F0-988C-ED206750E32F}" type="sibTrans" cxnId="{85D430C2-12DB-4830-ABDA-E694B1629355}">
      <dgm:prSet/>
      <dgm:spPr/>
      <dgm:t>
        <a:bodyPr/>
        <a:lstStyle/>
        <a:p>
          <a:endParaRPr lang="en-US"/>
        </a:p>
      </dgm:t>
    </dgm:pt>
    <dgm:pt modelId="{087BDCB0-239F-4C72-BE1F-0AB6C928EAD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iForm</a:t>
          </a:r>
          <a:endParaRPr lang="en-US" dirty="0"/>
        </a:p>
      </dgm:t>
    </dgm:pt>
    <dgm:pt modelId="{8B1A494F-5BE3-4181-896C-26C61E284D04}" type="parTrans" cxnId="{383443D7-6CBA-41DB-837C-72012044C3E5}">
      <dgm:prSet/>
      <dgm:spPr/>
      <dgm:t>
        <a:bodyPr/>
        <a:lstStyle/>
        <a:p>
          <a:endParaRPr lang="en-US"/>
        </a:p>
      </dgm:t>
    </dgm:pt>
    <dgm:pt modelId="{60E2F359-270A-47C2-868F-129EDA2B7CA8}" type="sibTrans" cxnId="{383443D7-6CBA-41DB-837C-72012044C3E5}">
      <dgm:prSet/>
      <dgm:spPr/>
      <dgm:t>
        <a:bodyPr/>
        <a:lstStyle/>
        <a:p>
          <a:endParaRPr lang="en-US"/>
        </a:p>
      </dgm:t>
    </dgm:pt>
    <dgm:pt modelId="{85C121F8-0487-46C0-8F10-76B3FDB024D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Upload  XML  File</a:t>
          </a:r>
          <a:endParaRPr lang="en-US" dirty="0"/>
        </a:p>
      </dgm:t>
    </dgm:pt>
    <dgm:pt modelId="{C02CEB68-01D0-44B5-8241-5AA663F4A968}" type="parTrans" cxnId="{7B739E66-7612-4CA8-B199-9B8DF135772C}">
      <dgm:prSet/>
      <dgm:spPr/>
      <dgm:t>
        <a:bodyPr/>
        <a:lstStyle/>
        <a:p>
          <a:endParaRPr lang="en-US"/>
        </a:p>
      </dgm:t>
    </dgm:pt>
    <dgm:pt modelId="{180471E1-4552-442A-BC87-D2A26E37D86D}" type="sibTrans" cxnId="{7B739E66-7612-4CA8-B199-9B8DF135772C}">
      <dgm:prSet/>
      <dgm:spPr/>
      <dgm:t>
        <a:bodyPr/>
        <a:lstStyle/>
        <a:p>
          <a:endParaRPr lang="en-US"/>
        </a:p>
      </dgm:t>
    </dgm:pt>
    <dgm:pt modelId="{241ECD94-5DAE-4CDF-894E-25A175DD638A}" type="pres">
      <dgm:prSet presAssocID="{0DEDD26E-10C4-43DB-9445-93AF05E36C2D}" presName="Name0" presStyleCnt="0">
        <dgm:presLayoutVars>
          <dgm:resizeHandles/>
        </dgm:presLayoutVars>
      </dgm:prSet>
      <dgm:spPr/>
    </dgm:pt>
    <dgm:pt modelId="{DE9B2F89-7518-4C83-9597-31F245F14FDA}" type="pres">
      <dgm:prSet presAssocID="{6D9F6532-A118-40D1-BBDE-5717206D58D9}" presName="text" presStyleLbl="node1" presStyleIdx="0" presStyleCnt="3" custScaleX="130848" custLinFactY="276248" custLinFactNeighborX="-606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E14FB-31FD-4B09-9442-4F9B06A99C22}" type="pres">
      <dgm:prSet presAssocID="{97637E4F-AF0A-42F0-988C-ED206750E32F}" presName="space" presStyleCnt="0"/>
      <dgm:spPr/>
    </dgm:pt>
    <dgm:pt modelId="{100F5CAF-AB28-43AF-8F98-C86D274667F2}" type="pres">
      <dgm:prSet presAssocID="{087BDCB0-239F-4C72-BE1F-0AB6C928EADB}" presName="text" presStyleLbl="node1" presStyleIdx="1" presStyleCnt="3" custScaleX="314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6A7A-5E67-47A7-B77A-799808478A2F}" type="pres">
      <dgm:prSet presAssocID="{60E2F359-270A-47C2-868F-129EDA2B7CA8}" presName="space" presStyleCnt="0"/>
      <dgm:spPr/>
    </dgm:pt>
    <dgm:pt modelId="{D2372F1A-1DEA-4A62-8ECB-0FFC59B5CC7E}" type="pres">
      <dgm:prSet presAssocID="{85C121F8-0487-46C0-8F10-76B3FDB024DA}" presName="text" presStyleLbl="node1" presStyleIdx="2" presStyleCnt="3" custScaleX="113103" custLinFactY="-200650" custLinFactNeighborX="-264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39E66-7612-4CA8-B199-9B8DF135772C}" srcId="{0DEDD26E-10C4-43DB-9445-93AF05E36C2D}" destId="{85C121F8-0487-46C0-8F10-76B3FDB024DA}" srcOrd="2" destOrd="0" parTransId="{C02CEB68-01D0-44B5-8241-5AA663F4A968}" sibTransId="{180471E1-4552-442A-BC87-D2A26E37D86D}"/>
    <dgm:cxn modelId="{383443D7-6CBA-41DB-837C-72012044C3E5}" srcId="{0DEDD26E-10C4-43DB-9445-93AF05E36C2D}" destId="{087BDCB0-239F-4C72-BE1F-0AB6C928EADB}" srcOrd="1" destOrd="0" parTransId="{8B1A494F-5BE3-4181-896C-26C61E284D04}" sibTransId="{60E2F359-270A-47C2-868F-129EDA2B7CA8}"/>
    <dgm:cxn modelId="{BDC1B32D-6210-4651-BA13-06E76E10C5F1}" type="presOf" srcId="{85C121F8-0487-46C0-8F10-76B3FDB024DA}" destId="{D2372F1A-1DEA-4A62-8ECB-0FFC59B5CC7E}" srcOrd="0" destOrd="0" presId="urn:diagrams.loki3.com/VaryingWidthList+Icon"/>
    <dgm:cxn modelId="{9751C7C8-AC44-442E-8D62-B579715BA30F}" type="presOf" srcId="{087BDCB0-239F-4C72-BE1F-0AB6C928EADB}" destId="{100F5CAF-AB28-43AF-8F98-C86D274667F2}" srcOrd="0" destOrd="0" presId="urn:diagrams.loki3.com/VaryingWidthList+Icon"/>
    <dgm:cxn modelId="{24CCFC60-D1A9-4858-B34B-F22FE085C31D}" type="presOf" srcId="{0DEDD26E-10C4-43DB-9445-93AF05E36C2D}" destId="{241ECD94-5DAE-4CDF-894E-25A175DD638A}" srcOrd="0" destOrd="0" presId="urn:diagrams.loki3.com/VaryingWidthList+Icon"/>
    <dgm:cxn modelId="{85D430C2-12DB-4830-ABDA-E694B1629355}" srcId="{0DEDD26E-10C4-43DB-9445-93AF05E36C2D}" destId="{6D9F6532-A118-40D1-BBDE-5717206D58D9}" srcOrd="0" destOrd="0" parTransId="{98307687-3206-435D-9BE2-06D23633F2B8}" sibTransId="{97637E4F-AF0A-42F0-988C-ED206750E32F}"/>
    <dgm:cxn modelId="{63C10DF8-3630-495D-9C17-FE56C5A4E9D9}" type="presOf" srcId="{6D9F6532-A118-40D1-BBDE-5717206D58D9}" destId="{DE9B2F89-7518-4C83-9597-31F245F14FDA}" srcOrd="0" destOrd="0" presId="urn:diagrams.loki3.com/VaryingWidthList+Icon"/>
    <dgm:cxn modelId="{79AD574D-916B-49CE-BA09-296E15B6E144}" type="presParOf" srcId="{241ECD94-5DAE-4CDF-894E-25A175DD638A}" destId="{DE9B2F89-7518-4C83-9597-31F245F14FDA}" srcOrd="0" destOrd="0" presId="urn:diagrams.loki3.com/VaryingWidthList+Icon"/>
    <dgm:cxn modelId="{E421A47C-A3D4-4774-9C29-BAFFCCCE6820}" type="presParOf" srcId="{241ECD94-5DAE-4CDF-894E-25A175DD638A}" destId="{50BE14FB-31FD-4B09-9442-4F9B06A99C22}" srcOrd="1" destOrd="0" presId="urn:diagrams.loki3.com/VaryingWidthList+Icon"/>
    <dgm:cxn modelId="{57CF2CC1-597E-4D12-8535-22879F389876}" type="presParOf" srcId="{241ECD94-5DAE-4CDF-894E-25A175DD638A}" destId="{100F5CAF-AB28-43AF-8F98-C86D274667F2}" srcOrd="2" destOrd="0" presId="urn:diagrams.loki3.com/VaryingWidthList+Icon"/>
    <dgm:cxn modelId="{561820E3-D94C-4973-AD3D-13E1E4BAA016}" type="presParOf" srcId="{241ECD94-5DAE-4CDF-894E-25A175DD638A}" destId="{96706A7A-5E67-47A7-B77A-799808478A2F}" srcOrd="3" destOrd="0" presId="urn:diagrams.loki3.com/VaryingWidthList+Icon"/>
    <dgm:cxn modelId="{A227DD8B-D2FB-4C83-AF3F-6B910D63D193}" type="presParOf" srcId="{241ECD94-5DAE-4CDF-894E-25A175DD638A}" destId="{D2372F1A-1DEA-4A62-8ECB-0FFC59B5CC7E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C0F17-6DD2-43E6-BD73-ADC9585D7706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8ECF8E8E-160D-48F6-808C-F4E710E41BBF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</a:rPr>
            <a:t>รับข้อมูล</a:t>
          </a:r>
          <a:endParaRPr lang="en-US" sz="3600" b="1" dirty="0">
            <a:solidFill>
              <a:schemeClr val="bg1"/>
            </a:solidFill>
          </a:endParaRPr>
        </a:p>
      </dgm:t>
    </dgm:pt>
    <dgm:pt modelId="{B65D4E68-90B8-4FC8-B43C-3EED34E85F83}" type="parTrans" cxnId="{8A03766D-E932-44D7-A932-6688E58672A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D37990DA-1C4F-482D-BB73-B21B01852ED0}" type="sibTrans" cxnId="{8A03766D-E932-44D7-A932-6688E58672A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2BA996B0-54C3-4CD0-8B93-206EA66F085F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</a:rPr>
            <a:t>ตรวจสอบ</a:t>
          </a:r>
        </a:p>
        <a:p>
          <a:r>
            <a:rPr lang="th-TH" sz="3200" b="1" dirty="0" smtClean="0">
              <a:solidFill>
                <a:schemeClr val="bg1"/>
              </a:solidFill>
            </a:rPr>
            <a:t>ขั้นต้น</a:t>
          </a:r>
          <a:endParaRPr lang="en-US" sz="3200" b="1" dirty="0">
            <a:solidFill>
              <a:schemeClr val="bg1"/>
            </a:solidFill>
          </a:endParaRPr>
        </a:p>
      </dgm:t>
    </dgm:pt>
    <dgm:pt modelId="{04008F2A-5461-47E1-8B8F-707DEB03FB1B}" type="parTrans" cxnId="{B1DAAC2C-4251-40F3-B773-3A657ED82B8E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C7BECAD0-4B82-49AD-9FEF-62E2DD6FC86D}" type="sibTrans" cxnId="{B1DAAC2C-4251-40F3-B773-3A657ED82B8E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972B8FD4-4007-44E1-849D-138424FE8C2C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</a:rPr>
            <a:t>ตรวจสอบ</a:t>
          </a:r>
        </a:p>
        <a:p>
          <a:r>
            <a:rPr lang="th-TH" sz="3200" b="1" dirty="0" smtClean="0">
              <a:solidFill>
                <a:schemeClr val="bg1"/>
              </a:solidFill>
            </a:rPr>
            <a:t>เชิงลึก</a:t>
          </a:r>
          <a:endParaRPr lang="en-US" sz="3200" b="1" dirty="0">
            <a:solidFill>
              <a:schemeClr val="bg1"/>
            </a:solidFill>
          </a:endParaRPr>
        </a:p>
      </dgm:t>
    </dgm:pt>
    <dgm:pt modelId="{8B52A2B5-649B-40FC-B70E-7FB1A7562179}" type="parTrans" cxnId="{F6F6B40B-2CAB-4BB6-9760-B8040347D106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0DEF48C3-E67F-4F22-A9C7-9BD33C8B502C}" type="sibTrans" cxnId="{F6F6B40B-2CAB-4BB6-9760-B8040347D106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9EFF56E7-382C-43C6-847E-58FFF397CA47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</a:rPr>
            <a:t>จัดเตรียมรายงาน</a:t>
          </a:r>
          <a:endParaRPr lang="en-US" sz="3200" b="1" dirty="0">
            <a:solidFill>
              <a:schemeClr val="bg1"/>
            </a:solidFill>
          </a:endParaRPr>
        </a:p>
      </dgm:t>
    </dgm:pt>
    <dgm:pt modelId="{A68DD0C0-7493-4B6C-AF82-DDDDF2F0F56C}" type="parTrans" cxnId="{B42F00F5-9D61-4C39-ADBC-F484004B9879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F85B7EB9-811C-4A3E-ACFC-75FC018B1FBD}" type="sibTrans" cxnId="{B42F00F5-9D61-4C39-ADBC-F484004B9879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1BFA13E7-B765-4476-BBA8-B291FA5C5E03}" type="pres">
      <dgm:prSet presAssocID="{C9EC0F17-6DD2-43E6-BD73-ADC9585D7706}" presName="Name0" presStyleCnt="0">
        <dgm:presLayoutVars>
          <dgm:dir/>
          <dgm:resizeHandles val="exact"/>
        </dgm:presLayoutVars>
      </dgm:prSet>
      <dgm:spPr/>
    </dgm:pt>
    <dgm:pt modelId="{61B13D59-9477-46DD-B63E-DC7633C4C623}" type="pres">
      <dgm:prSet presAssocID="{8ECF8E8E-160D-48F6-808C-F4E710E41BBF}" presName="node" presStyleLbl="node1" presStyleIdx="0" presStyleCnt="4" custLinFactNeighborY="-4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CE843-8B33-4006-97DE-8BEC8397EF5E}" type="pres">
      <dgm:prSet presAssocID="{D37990DA-1C4F-482D-BB73-B21B01852ED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B7025F-77A5-49D0-BC8F-B70B2654E678}" type="pres">
      <dgm:prSet presAssocID="{D37990DA-1C4F-482D-BB73-B21B01852ED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DBEF264-655F-4A1E-A6E5-92D1B11CAF46}" type="pres">
      <dgm:prSet presAssocID="{2BA996B0-54C3-4CD0-8B93-206EA66F085F}" presName="node" presStyleLbl="node1" presStyleIdx="1" presStyleCnt="4" custLinFactNeighborY="-4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59F3C-F93C-4C66-B3BD-0512CFD1B18D}" type="pres">
      <dgm:prSet presAssocID="{C7BECAD0-4B82-49AD-9FEF-62E2DD6FC86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8784FA2-FE20-476F-89D1-57C43C5FA45F}" type="pres">
      <dgm:prSet presAssocID="{C7BECAD0-4B82-49AD-9FEF-62E2DD6FC86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C689EBE-C797-4DE6-B348-D8DFE3276268}" type="pres">
      <dgm:prSet presAssocID="{972B8FD4-4007-44E1-849D-138424FE8C2C}" presName="node" presStyleLbl="node1" presStyleIdx="2" presStyleCnt="4" custLinFactNeighborY="-4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CE56-C684-4ABE-9C51-E7C56023985D}" type="pres">
      <dgm:prSet presAssocID="{0DEF48C3-E67F-4F22-A9C7-9BD33C8B502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215649-2A2C-4014-A55C-D7D08C72742A}" type="pres">
      <dgm:prSet presAssocID="{0DEF48C3-E67F-4F22-A9C7-9BD33C8B502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1A4C580-2461-4C20-A64C-421A703CC760}" type="pres">
      <dgm:prSet presAssocID="{9EFF56E7-382C-43C6-847E-58FFF397CA47}" presName="node" presStyleLbl="node1" presStyleIdx="3" presStyleCnt="4" custLinFactNeighborY="-4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6B40B-2CAB-4BB6-9760-B8040347D106}" srcId="{C9EC0F17-6DD2-43E6-BD73-ADC9585D7706}" destId="{972B8FD4-4007-44E1-849D-138424FE8C2C}" srcOrd="2" destOrd="0" parTransId="{8B52A2B5-649B-40FC-B70E-7FB1A7562179}" sibTransId="{0DEF48C3-E67F-4F22-A9C7-9BD33C8B502C}"/>
    <dgm:cxn modelId="{5D95A9BB-06D1-482B-B6BE-6444BCB4518C}" type="presOf" srcId="{2BA996B0-54C3-4CD0-8B93-206EA66F085F}" destId="{7DBEF264-655F-4A1E-A6E5-92D1B11CAF46}" srcOrd="0" destOrd="0" presId="urn:microsoft.com/office/officeart/2005/8/layout/process1"/>
    <dgm:cxn modelId="{617070FF-92A3-41F9-ADCD-4A6A326400EB}" type="presOf" srcId="{C7BECAD0-4B82-49AD-9FEF-62E2DD6FC86D}" destId="{38E59F3C-F93C-4C66-B3BD-0512CFD1B18D}" srcOrd="0" destOrd="0" presId="urn:microsoft.com/office/officeart/2005/8/layout/process1"/>
    <dgm:cxn modelId="{AD19CF75-0944-46F5-ADB0-678895C9C210}" type="presOf" srcId="{0DEF48C3-E67F-4F22-A9C7-9BD33C8B502C}" destId="{B8BACE56-C684-4ABE-9C51-E7C56023985D}" srcOrd="0" destOrd="0" presId="urn:microsoft.com/office/officeart/2005/8/layout/process1"/>
    <dgm:cxn modelId="{B1DAAC2C-4251-40F3-B773-3A657ED82B8E}" srcId="{C9EC0F17-6DD2-43E6-BD73-ADC9585D7706}" destId="{2BA996B0-54C3-4CD0-8B93-206EA66F085F}" srcOrd="1" destOrd="0" parTransId="{04008F2A-5461-47E1-8B8F-707DEB03FB1B}" sibTransId="{C7BECAD0-4B82-49AD-9FEF-62E2DD6FC86D}"/>
    <dgm:cxn modelId="{683AC08D-312A-4DCA-BBC2-2F9C1DB46F5C}" type="presOf" srcId="{0DEF48C3-E67F-4F22-A9C7-9BD33C8B502C}" destId="{AA215649-2A2C-4014-A55C-D7D08C72742A}" srcOrd="1" destOrd="0" presId="urn:microsoft.com/office/officeart/2005/8/layout/process1"/>
    <dgm:cxn modelId="{FB72BB34-3FDD-4DCB-BF1B-7B83A237FAE7}" type="presOf" srcId="{8ECF8E8E-160D-48F6-808C-F4E710E41BBF}" destId="{61B13D59-9477-46DD-B63E-DC7633C4C623}" srcOrd="0" destOrd="0" presId="urn:microsoft.com/office/officeart/2005/8/layout/process1"/>
    <dgm:cxn modelId="{E7A37CD8-F634-4941-9A3B-F1DB8B076DCC}" type="presOf" srcId="{C9EC0F17-6DD2-43E6-BD73-ADC9585D7706}" destId="{1BFA13E7-B765-4476-BBA8-B291FA5C5E03}" srcOrd="0" destOrd="0" presId="urn:microsoft.com/office/officeart/2005/8/layout/process1"/>
    <dgm:cxn modelId="{0D75CD43-1582-408A-BC38-9651A7187A26}" type="presOf" srcId="{D37990DA-1C4F-482D-BB73-B21B01852ED0}" destId="{F9B7025F-77A5-49D0-BC8F-B70B2654E678}" srcOrd="1" destOrd="0" presId="urn:microsoft.com/office/officeart/2005/8/layout/process1"/>
    <dgm:cxn modelId="{B42F00F5-9D61-4C39-ADBC-F484004B9879}" srcId="{C9EC0F17-6DD2-43E6-BD73-ADC9585D7706}" destId="{9EFF56E7-382C-43C6-847E-58FFF397CA47}" srcOrd="3" destOrd="0" parTransId="{A68DD0C0-7493-4B6C-AF82-DDDDF2F0F56C}" sibTransId="{F85B7EB9-811C-4A3E-ACFC-75FC018B1FBD}"/>
    <dgm:cxn modelId="{2CB7B660-971E-4D02-B02A-00B31D19B80D}" type="presOf" srcId="{C7BECAD0-4B82-49AD-9FEF-62E2DD6FC86D}" destId="{98784FA2-FE20-476F-89D1-57C43C5FA45F}" srcOrd="1" destOrd="0" presId="urn:microsoft.com/office/officeart/2005/8/layout/process1"/>
    <dgm:cxn modelId="{8A03766D-E932-44D7-A932-6688E58672AC}" srcId="{C9EC0F17-6DD2-43E6-BD73-ADC9585D7706}" destId="{8ECF8E8E-160D-48F6-808C-F4E710E41BBF}" srcOrd="0" destOrd="0" parTransId="{B65D4E68-90B8-4FC8-B43C-3EED34E85F83}" sibTransId="{D37990DA-1C4F-482D-BB73-B21B01852ED0}"/>
    <dgm:cxn modelId="{4433CD5B-4193-44EC-8545-D6ACE648D8AA}" type="presOf" srcId="{9EFF56E7-382C-43C6-847E-58FFF397CA47}" destId="{A1A4C580-2461-4C20-A64C-421A703CC760}" srcOrd="0" destOrd="0" presId="urn:microsoft.com/office/officeart/2005/8/layout/process1"/>
    <dgm:cxn modelId="{4EB1B0AA-65FA-4325-BDE5-8DF20E97A563}" type="presOf" srcId="{D37990DA-1C4F-482D-BB73-B21B01852ED0}" destId="{69DCE843-8B33-4006-97DE-8BEC8397EF5E}" srcOrd="0" destOrd="0" presId="urn:microsoft.com/office/officeart/2005/8/layout/process1"/>
    <dgm:cxn modelId="{E372D333-8F86-464D-A8FC-07A0C05E649D}" type="presOf" srcId="{972B8FD4-4007-44E1-849D-138424FE8C2C}" destId="{CC689EBE-C797-4DE6-B348-D8DFE3276268}" srcOrd="0" destOrd="0" presId="urn:microsoft.com/office/officeart/2005/8/layout/process1"/>
    <dgm:cxn modelId="{32A6B7FA-4D95-4AE6-89B1-35394701A3E1}" type="presParOf" srcId="{1BFA13E7-B765-4476-BBA8-B291FA5C5E03}" destId="{61B13D59-9477-46DD-B63E-DC7633C4C623}" srcOrd="0" destOrd="0" presId="urn:microsoft.com/office/officeart/2005/8/layout/process1"/>
    <dgm:cxn modelId="{F2DB9B43-D407-48FE-B0E3-5C8E3C16017C}" type="presParOf" srcId="{1BFA13E7-B765-4476-BBA8-B291FA5C5E03}" destId="{69DCE843-8B33-4006-97DE-8BEC8397EF5E}" srcOrd="1" destOrd="0" presId="urn:microsoft.com/office/officeart/2005/8/layout/process1"/>
    <dgm:cxn modelId="{33E9C806-0153-4445-B3E0-51CA79FF596D}" type="presParOf" srcId="{69DCE843-8B33-4006-97DE-8BEC8397EF5E}" destId="{F9B7025F-77A5-49D0-BC8F-B70B2654E678}" srcOrd="0" destOrd="0" presId="urn:microsoft.com/office/officeart/2005/8/layout/process1"/>
    <dgm:cxn modelId="{C56C8E98-3FAF-417E-A067-1D15CFD94BF9}" type="presParOf" srcId="{1BFA13E7-B765-4476-BBA8-B291FA5C5E03}" destId="{7DBEF264-655F-4A1E-A6E5-92D1B11CAF46}" srcOrd="2" destOrd="0" presId="urn:microsoft.com/office/officeart/2005/8/layout/process1"/>
    <dgm:cxn modelId="{F567E749-F11A-46C5-A930-EFD608942E98}" type="presParOf" srcId="{1BFA13E7-B765-4476-BBA8-B291FA5C5E03}" destId="{38E59F3C-F93C-4C66-B3BD-0512CFD1B18D}" srcOrd="3" destOrd="0" presId="urn:microsoft.com/office/officeart/2005/8/layout/process1"/>
    <dgm:cxn modelId="{50E11941-631B-431A-ACF6-A03C71B79DE4}" type="presParOf" srcId="{38E59F3C-F93C-4C66-B3BD-0512CFD1B18D}" destId="{98784FA2-FE20-476F-89D1-57C43C5FA45F}" srcOrd="0" destOrd="0" presId="urn:microsoft.com/office/officeart/2005/8/layout/process1"/>
    <dgm:cxn modelId="{243F4EBB-9171-42C2-ACB1-493857028E4A}" type="presParOf" srcId="{1BFA13E7-B765-4476-BBA8-B291FA5C5E03}" destId="{CC689EBE-C797-4DE6-B348-D8DFE3276268}" srcOrd="4" destOrd="0" presId="urn:microsoft.com/office/officeart/2005/8/layout/process1"/>
    <dgm:cxn modelId="{9D23CD08-8DC6-47E9-9E50-2BE94A627A59}" type="presParOf" srcId="{1BFA13E7-B765-4476-BBA8-B291FA5C5E03}" destId="{B8BACE56-C684-4ABE-9C51-E7C56023985D}" srcOrd="5" destOrd="0" presId="urn:microsoft.com/office/officeart/2005/8/layout/process1"/>
    <dgm:cxn modelId="{5FA60160-CCBB-4A21-9A62-B7EABDF560BA}" type="presParOf" srcId="{B8BACE56-C684-4ABE-9C51-E7C56023985D}" destId="{AA215649-2A2C-4014-A55C-D7D08C72742A}" srcOrd="0" destOrd="0" presId="urn:microsoft.com/office/officeart/2005/8/layout/process1"/>
    <dgm:cxn modelId="{30AA5EEE-5424-48F8-9423-29FC86E107F5}" type="presParOf" srcId="{1BFA13E7-B765-4476-BBA8-B291FA5C5E03}" destId="{A1A4C580-2461-4C20-A64C-421A703CC76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01D41-17D2-46DF-A82D-F3FE7F6E93D6}">
      <dsp:nvSpPr>
        <dsp:cNvPr id="0" name=""/>
        <dsp:cNvSpPr/>
      </dsp:nvSpPr>
      <dsp:spPr>
        <a:xfrm>
          <a:off x="213629" y="0"/>
          <a:ext cx="3686922" cy="11753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39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rgbClr val="002060"/>
              </a:solidFill>
              <a:latin typeface="AngsanaUPC" pitchFamily="18" charset="-34"/>
            </a:rPr>
            <a:t>การประกันภัยทรัพย์สิน</a:t>
          </a:r>
          <a:endParaRPr lang="th-TH" sz="3000" kern="1200" dirty="0"/>
        </a:p>
      </dsp:txBody>
      <dsp:txXfrm>
        <a:off x="213629" y="0"/>
        <a:ext cx="3686922" cy="1175321"/>
      </dsp:txXfrm>
    </dsp:sp>
    <dsp:sp modelId="{EDC0468C-5210-4F5C-B8F2-7F0D05428D56}">
      <dsp:nvSpPr>
        <dsp:cNvPr id="0" name=""/>
        <dsp:cNvSpPr/>
      </dsp:nvSpPr>
      <dsp:spPr>
        <a:xfrm>
          <a:off x="59962" y="0"/>
          <a:ext cx="806514" cy="123408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7B940-63F2-4B6D-97CB-D6FE6FA22A76}">
      <dsp:nvSpPr>
        <dsp:cNvPr id="0" name=""/>
        <dsp:cNvSpPr/>
      </dsp:nvSpPr>
      <dsp:spPr>
        <a:xfrm>
          <a:off x="4233957" y="0"/>
          <a:ext cx="3686922" cy="11753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39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rgbClr val="002060"/>
              </a:solidFill>
              <a:latin typeface="AngsanaUPC" pitchFamily="18" charset="-34"/>
            </a:rPr>
            <a:t>การประกันภัยทางทะเลและการขนส่ง</a:t>
          </a:r>
          <a:endParaRPr lang="th-TH" sz="3000" kern="1200" dirty="0"/>
        </a:p>
      </dsp:txBody>
      <dsp:txXfrm>
        <a:off x="4233957" y="0"/>
        <a:ext cx="3686922" cy="1175321"/>
      </dsp:txXfrm>
    </dsp:sp>
    <dsp:sp modelId="{A54BF77D-0C3A-4F67-9D2B-473EF6680516}">
      <dsp:nvSpPr>
        <dsp:cNvPr id="0" name=""/>
        <dsp:cNvSpPr/>
      </dsp:nvSpPr>
      <dsp:spPr>
        <a:xfrm>
          <a:off x="4134430" y="0"/>
          <a:ext cx="806514" cy="123408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E7A34-BCB7-4A68-A2C0-1A4B1E6F6A3D}">
      <dsp:nvSpPr>
        <dsp:cNvPr id="0" name=""/>
        <dsp:cNvSpPr/>
      </dsp:nvSpPr>
      <dsp:spPr>
        <a:xfrm>
          <a:off x="156555" y="1931266"/>
          <a:ext cx="3686922" cy="11521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39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rgbClr val="002060"/>
              </a:solidFill>
              <a:latin typeface="AngsanaUPC" pitchFamily="18" charset="-34"/>
            </a:rPr>
            <a:t>การประกันภัยเบ็ดเตล็ด</a:t>
          </a:r>
          <a:endParaRPr lang="th-TH" sz="3000" kern="1200" dirty="0"/>
        </a:p>
      </dsp:txBody>
      <dsp:txXfrm>
        <a:off x="156555" y="1931266"/>
        <a:ext cx="3686922" cy="1152163"/>
      </dsp:txXfrm>
    </dsp:sp>
    <dsp:sp modelId="{982C3FDF-634A-4193-BC0F-3A22428FD639}">
      <dsp:nvSpPr>
        <dsp:cNvPr id="0" name=""/>
        <dsp:cNvSpPr/>
      </dsp:nvSpPr>
      <dsp:spPr>
        <a:xfrm>
          <a:off x="2934" y="1886570"/>
          <a:ext cx="806514" cy="12097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5D517-EF8F-47CB-9E58-2FA2228F4C9C}">
      <dsp:nvSpPr>
        <dsp:cNvPr id="0" name=""/>
        <dsp:cNvSpPr/>
      </dsp:nvSpPr>
      <dsp:spPr>
        <a:xfrm>
          <a:off x="4231023" y="1931266"/>
          <a:ext cx="3686922" cy="11521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39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rPr>
            <a:t>การประกันภัยอุบัติเหตุและสุขภาพ (</a:t>
          </a:r>
          <a:r>
            <a:rPr lang="en-US" sz="3000" b="1" kern="1200" dirty="0" smtClean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rPr>
            <a:t>AH</a:t>
          </a:r>
          <a:r>
            <a:rPr lang="th-TH" sz="3000" b="1" kern="1200" dirty="0" smtClean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rPr>
            <a:t>)</a:t>
          </a:r>
          <a:endParaRPr lang="th-TH" sz="3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231023" y="1931266"/>
        <a:ext cx="3686922" cy="1152163"/>
      </dsp:txXfrm>
    </dsp:sp>
    <dsp:sp modelId="{92A501A8-73E3-485E-80EB-56DB60AFD83D}">
      <dsp:nvSpPr>
        <dsp:cNvPr id="0" name=""/>
        <dsp:cNvSpPr/>
      </dsp:nvSpPr>
      <dsp:spPr>
        <a:xfrm>
          <a:off x="4077402" y="1920468"/>
          <a:ext cx="806514" cy="12097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946A8-5891-4A7E-983C-B8AFC6F34B90}">
      <dsp:nvSpPr>
        <dsp:cNvPr id="0" name=""/>
        <dsp:cNvSpPr/>
      </dsp:nvSpPr>
      <dsp:spPr>
        <a:xfrm>
          <a:off x="156555" y="3672372"/>
          <a:ext cx="3686922" cy="11521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39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rgbClr val="002060"/>
              </a:solidFill>
              <a:latin typeface="AngsanaUPC" pitchFamily="18" charset="-34"/>
            </a:rPr>
            <a:t>การประกันภัยรถยนต์ภาคบังคับ</a:t>
          </a:r>
          <a:endParaRPr lang="th-TH" sz="3000" kern="1200" dirty="0"/>
        </a:p>
      </dsp:txBody>
      <dsp:txXfrm>
        <a:off x="156555" y="3672372"/>
        <a:ext cx="3686922" cy="1152163"/>
      </dsp:txXfrm>
    </dsp:sp>
    <dsp:sp modelId="{3BC6221B-BDB5-4641-8682-0D04F8D4EBAA}">
      <dsp:nvSpPr>
        <dsp:cNvPr id="0" name=""/>
        <dsp:cNvSpPr/>
      </dsp:nvSpPr>
      <dsp:spPr>
        <a:xfrm>
          <a:off x="2934" y="3614764"/>
          <a:ext cx="806514" cy="12097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8ED04-E50D-4444-A01D-7EB6AD2D4434}">
      <dsp:nvSpPr>
        <dsp:cNvPr id="0" name=""/>
        <dsp:cNvSpPr/>
      </dsp:nvSpPr>
      <dsp:spPr>
        <a:xfrm>
          <a:off x="4231023" y="3672372"/>
          <a:ext cx="3686922" cy="11521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039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rgbClr val="002060"/>
              </a:solidFill>
              <a:latin typeface="AngsanaUPC" pitchFamily="18" charset="-34"/>
            </a:rPr>
            <a:t>การประกันภัยรถยนต์ภาคสมัครใจ</a:t>
          </a:r>
          <a:endParaRPr lang="th-TH" sz="3000" kern="1200" dirty="0"/>
        </a:p>
      </dsp:txBody>
      <dsp:txXfrm>
        <a:off x="4231023" y="3672372"/>
        <a:ext cx="3686922" cy="1152163"/>
      </dsp:txXfrm>
    </dsp:sp>
    <dsp:sp modelId="{3EABF236-0803-4A84-943A-44CE489D7003}">
      <dsp:nvSpPr>
        <dsp:cNvPr id="0" name=""/>
        <dsp:cNvSpPr/>
      </dsp:nvSpPr>
      <dsp:spPr>
        <a:xfrm>
          <a:off x="4077402" y="3614764"/>
          <a:ext cx="806514" cy="12097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B2F89-7518-4C83-9597-31F245F14FDA}">
      <dsp:nvSpPr>
        <dsp:cNvPr id="0" name=""/>
        <dsp:cNvSpPr/>
      </dsp:nvSpPr>
      <dsp:spPr>
        <a:xfrm>
          <a:off x="0" y="2754312"/>
          <a:ext cx="7772371" cy="130968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WEB  SERVICE</a:t>
          </a:r>
          <a:endParaRPr lang="en-US" sz="6300" kern="1200" dirty="0"/>
        </a:p>
      </dsp:txBody>
      <dsp:txXfrm>
        <a:off x="0" y="2754312"/>
        <a:ext cx="7772371" cy="1309687"/>
      </dsp:txXfrm>
    </dsp:sp>
    <dsp:sp modelId="{100F5CAF-AB28-43AF-8F98-C86D274667F2}">
      <dsp:nvSpPr>
        <dsp:cNvPr id="0" name=""/>
        <dsp:cNvSpPr/>
      </dsp:nvSpPr>
      <dsp:spPr>
        <a:xfrm>
          <a:off x="4" y="1377156"/>
          <a:ext cx="7772391" cy="13096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err="1" smtClean="0"/>
            <a:t>iForm</a:t>
          </a:r>
          <a:endParaRPr lang="en-US" sz="6300" kern="1200" dirty="0"/>
        </a:p>
      </dsp:txBody>
      <dsp:txXfrm>
        <a:off x="4" y="1377156"/>
        <a:ext cx="7772391" cy="1309687"/>
      </dsp:txXfrm>
    </dsp:sp>
    <dsp:sp modelId="{D2372F1A-1DEA-4A62-8ECB-0FFC59B5CC7E}">
      <dsp:nvSpPr>
        <dsp:cNvPr id="0" name=""/>
        <dsp:cNvSpPr/>
      </dsp:nvSpPr>
      <dsp:spPr>
        <a:xfrm>
          <a:off x="19" y="0"/>
          <a:ext cx="7736245" cy="130968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Upload  XML  File</a:t>
          </a:r>
          <a:endParaRPr lang="en-US" sz="6300" kern="1200" dirty="0"/>
        </a:p>
      </dsp:txBody>
      <dsp:txXfrm>
        <a:off x="19" y="0"/>
        <a:ext cx="7736245" cy="1309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13D59-9477-46DD-B63E-DC7633C4C623}">
      <dsp:nvSpPr>
        <dsp:cNvPr id="0" name=""/>
        <dsp:cNvSpPr/>
      </dsp:nvSpPr>
      <dsp:spPr>
        <a:xfrm>
          <a:off x="3616" y="906624"/>
          <a:ext cx="1581224" cy="157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</a:rPr>
            <a:t>รับข้อมูล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49639" y="952647"/>
        <a:ext cx="1489178" cy="1479295"/>
      </dsp:txXfrm>
    </dsp:sp>
    <dsp:sp modelId="{69DCE843-8B33-4006-97DE-8BEC8397EF5E}">
      <dsp:nvSpPr>
        <dsp:cNvPr id="0" name=""/>
        <dsp:cNvSpPr/>
      </dsp:nvSpPr>
      <dsp:spPr>
        <a:xfrm>
          <a:off x="1742963" y="149622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solidFill>
              <a:srgbClr val="FF0000"/>
            </a:solidFill>
          </a:endParaRPr>
        </a:p>
      </dsp:txBody>
      <dsp:txXfrm>
        <a:off x="1742963" y="1574652"/>
        <a:ext cx="234653" cy="235285"/>
      </dsp:txXfrm>
    </dsp:sp>
    <dsp:sp modelId="{7DBEF264-655F-4A1E-A6E5-92D1B11CAF46}">
      <dsp:nvSpPr>
        <dsp:cNvPr id="0" name=""/>
        <dsp:cNvSpPr/>
      </dsp:nvSpPr>
      <dsp:spPr>
        <a:xfrm>
          <a:off x="2217330" y="906624"/>
          <a:ext cx="1581224" cy="157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2856"/>
                <a:satOff val="-16031"/>
                <a:lumOff val="2745"/>
                <a:alphaOff val="0"/>
                <a:shade val="51000"/>
                <a:satMod val="130000"/>
              </a:schemeClr>
            </a:gs>
            <a:gs pos="80000">
              <a:schemeClr val="accent2">
                <a:hueOff val="142856"/>
                <a:satOff val="-16031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2">
                <a:hueOff val="142856"/>
                <a:satOff val="-16031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</a:rPr>
            <a:t>ตรวจสอบ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</a:rPr>
            <a:t>ขั้นต้น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263353" y="952647"/>
        <a:ext cx="1489178" cy="1479295"/>
      </dsp:txXfrm>
    </dsp:sp>
    <dsp:sp modelId="{38E59F3C-F93C-4C66-B3BD-0512CFD1B18D}">
      <dsp:nvSpPr>
        <dsp:cNvPr id="0" name=""/>
        <dsp:cNvSpPr/>
      </dsp:nvSpPr>
      <dsp:spPr>
        <a:xfrm>
          <a:off x="3956677" y="149622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14284"/>
                <a:satOff val="-24046"/>
                <a:lumOff val="4118"/>
                <a:alphaOff val="0"/>
                <a:shade val="51000"/>
                <a:satMod val="130000"/>
              </a:schemeClr>
            </a:gs>
            <a:gs pos="80000">
              <a:schemeClr val="accent2">
                <a:hueOff val="214284"/>
                <a:satOff val="-24046"/>
                <a:lumOff val="4118"/>
                <a:alphaOff val="0"/>
                <a:shade val="93000"/>
                <a:satMod val="130000"/>
              </a:schemeClr>
            </a:gs>
            <a:gs pos="100000">
              <a:schemeClr val="accent2">
                <a:hueOff val="214284"/>
                <a:satOff val="-24046"/>
                <a:lumOff val="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solidFill>
              <a:srgbClr val="FF0000"/>
            </a:solidFill>
          </a:endParaRPr>
        </a:p>
      </dsp:txBody>
      <dsp:txXfrm>
        <a:off x="3956677" y="1574652"/>
        <a:ext cx="234653" cy="235285"/>
      </dsp:txXfrm>
    </dsp:sp>
    <dsp:sp modelId="{CC689EBE-C797-4DE6-B348-D8DFE3276268}">
      <dsp:nvSpPr>
        <dsp:cNvPr id="0" name=""/>
        <dsp:cNvSpPr/>
      </dsp:nvSpPr>
      <dsp:spPr>
        <a:xfrm>
          <a:off x="4431044" y="906624"/>
          <a:ext cx="1581224" cy="157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5712"/>
                <a:satOff val="-32061"/>
                <a:lumOff val="5491"/>
                <a:alphaOff val="0"/>
                <a:shade val="51000"/>
                <a:satMod val="130000"/>
              </a:schemeClr>
            </a:gs>
            <a:gs pos="80000">
              <a:schemeClr val="accent2">
                <a:hueOff val="285712"/>
                <a:satOff val="-32061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2">
                <a:hueOff val="285712"/>
                <a:satOff val="-32061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</a:rPr>
            <a:t>ตรวจสอบ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</a:rPr>
            <a:t>เชิงลึก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477067" y="952647"/>
        <a:ext cx="1489178" cy="1479295"/>
      </dsp:txXfrm>
    </dsp:sp>
    <dsp:sp modelId="{B8BACE56-C684-4ABE-9C51-E7C56023985D}">
      <dsp:nvSpPr>
        <dsp:cNvPr id="0" name=""/>
        <dsp:cNvSpPr/>
      </dsp:nvSpPr>
      <dsp:spPr>
        <a:xfrm>
          <a:off x="6170391" y="149622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>
            <a:solidFill>
              <a:srgbClr val="FF0000"/>
            </a:solidFill>
          </a:endParaRPr>
        </a:p>
      </dsp:txBody>
      <dsp:txXfrm>
        <a:off x="6170391" y="1574652"/>
        <a:ext cx="234653" cy="235285"/>
      </dsp:txXfrm>
    </dsp:sp>
    <dsp:sp modelId="{A1A4C580-2461-4C20-A64C-421A703CC760}">
      <dsp:nvSpPr>
        <dsp:cNvPr id="0" name=""/>
        <dsp:cNvSpPr/>
      </dsp:nvSpPr>
      <dsp:spPr>
        <a:xfrm>
          <a:off x="6644759" y="906624"/>
          <a:ext cx="1581224" cy="157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8568"/>
                <a:satOff val="-48092"/>
                <a:lumOff val="8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</a:rPr>
            <a:t>จัดเตรียมรายงาน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6690782" y="952647"/>
        <a:ext cx="1489178" cy="1479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F16CB1A-5C7D-438A-8182-0BCD4946D5A3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9E10C4B-F6FF-4F6D-B5F1-74574FADF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67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3952D448-57ED-4359-A0CE-93CE730B3131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D4374249-0431-4BE9-A0B0-A510B86CE3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27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937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b="1" dirty="0">
                <a:solidFill>
                  <a:srgbClr val="000066"/>
                </a:solidFill>
                <a:latin typeface="BrowalliaUPC" pitchFamily="34" charset="-34"/>
                <a:cs typeface="BrowalliaUPC" pitchFamily="34" charset="-34"/>
              </a:rPr>
              <a:t>การสืนค้นหาข้อมูลที่นำส่ง -และปรับปรุงแก้ไขข้อมูลที่นำส่ง </a:t>
            </a:r>
            <a:endParaRPr lang="en-US" b="1" dirty="0">
              <a:solidFill>
                <a:srgbClr val="000066"/>
              </a:solidFill>
              <a:latin typeface="BrowalliaUPC" pitchFamily="34" charset="-34"/>
              <a:cs typeface="BrowalliaUPC" pitchFamily="34" charset="-34"/>
            </a:endParaRPr>
          </a:p>
          <a:p>
            <a:pPr algn="l"/>
            <a:r>
              <a:rPr lang="th-TH" b="1" dirty="0">
                <a:solidFill>
                  <a:srgbClr val="000066"/>
                </a:solidFill>
                <a:latin typeface="BrowalliaUPC" pitchFamily="34" charset="-34"/>
                <a:cs typeface="BrowalliaUPC" pitchFamily="34" charset="-34"/>
              </a:rPr>
              <a:t>ปรับปรุงแก้ไขข้อมูลผิดพลาด           (</a:t>
            </a:r>
            <a:r>
              <a:rPr lang="en-US" b="1" dirty="0">
                <a:solidFill>
                  <a:srgbClr val="000066"/>
                </a:solidFill>
                <a:latin typeface="BrowalliaUPC" pitchFamily="34" charset="-34"/>
                <a:cs typeface="BrowalliaUPC" pitchFamily="34" charset="-34"/>
              </a:rPr>
              <a:t>Utility)+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474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ช่องการการนำส่ง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179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dirty="0" smtClean="0"/>
              <a:t>การตรวจสอบข้อมูลเชิงลึก</a:t>
            </a:r>
          </a:p>
          <a:p>
            <a:pPr defTabSz="914321">
              <a:defRPr/>
            </a:pPr>
            <a:endParaRPr lang="th-TH" dirty="0" smtClean="0"/>
          </a:p>
          <a:p>
            <a:pPr defTabSz="914321">
              <a:defRPr/>
            </a:pPr>
            <a:r>
              <a:rPr lang="th-TH" dirty="0" smtClean="0"/>
              <a:t>การตรวจสอบข้อมูลขั้นต้น</a:t>
            </a:r>
          </a:p>
          <a:p>
            <a:pPr defTabSz="914321">
              <a:defRPr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838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dirty="0" smtClean="0"/>
              <a:t>ตรวจสอบรายการข้อมูลที่นำส่ง     </a:t>
            </a:r>
          </a:p>
          <a:p>
            <a:endParaRPr lang="th-TH" dirty="0" smtClean="0"/>
          </a:p>
          <a:p>
            <a:r>
              <a:rPr lang="th-TH" dirty="0" smtClean="0"/>
              <a:t>สืบค้นประวัติรายการข้อมูลที่นำส่ง</a:t>
            </a:r>
          </a:p>
          <a:p>
            <a:endParaRPr lang="th-TH" dirty="0" smtClean="0"/>
          </a:p>
          <a:p>
            <a:r>
              <a:rPr lang="th-TH" dirty="0" smtClean="0"/>
              <a:t>รายงานทะเบียนเอกสารต่างๆ</a:t>
            </a:r>
          </a:p>
          <a:p>
            <a:r>
              <a:rPr lang="th-TH" dirty="0" smtClean="0"/>
              <a:t>รายงานสถิติการนำส่งข้อมูล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406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dirty="0" smtClean="0"/>
              <a:t>ตรวจสอบรายการข้อมูลที่นำส่ง     </a:t>
            </a:r>
          </a:p>
          <a:p>
            <a:endParaRPr lang="th-TH" dirty="0" smtClean="0"/>
          </a:p>
          <a:p>
            <a:r>
              <a:rPr lang="th-TH" dirty="0" smtClean="0"/>
              <a:t>สืบค้นประวัติรายการข้อมูลที่นำส่ง</a:t>
            </a:r>
          </a:p>
          <a:p>
            <a:endParaRPr lang="th-TH" dirty="0" smtClean="0"/>
          </a:p>
          <a:p>
            <a:r>
              <a:rPr lang="th-TH" dirty="0" smtClean="0"/>
              <a:t>รายงานทะเบียนเอกสารต่างๆ</a:t>
            </a:r>
          </a:p>
          <a:p>
            <a:r>
              <a:rPr lang="th-TH" dirty="0" smtClean="0"/>
              <a:t>รายงานสถิติการนำส่งข้อมูล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406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1997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รอบการนำส่งข้อมูล  ของแต่ละประเภท การรับประกันภัย</a:t>
            </a:r>
            <a:endParaRPr lang="th-TH" dirty="0">
              <a:solidFill>
                <a:schemeClr val="bg2">
                  <a:lumMod val="2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845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92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หลังจากที่ 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Admin /IT</a:t>
            </a:r>
            <a:r>
              <a:rPr lang="en-US" b="0" baseline="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0" baseline="0" dirty="0" smtClean="0">
                <a:latin typeface="AngsanaUPC" pitchFamily="18" charset="-34"/>
                <a:cs typeface="AngsanaUPC" pitchFamily="18" charset="-34"/>
              </a:rPr>
              <a:t>ได้รับ/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ทราบผลการอนุมัติ 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User</a:t>
            </a:r>
            <a:r>
              <a:rPr lang="en-US" b="0" baseline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0" baseline="0" dirty="0" smtClean="0">
                <a:latin typeface="AngsanaUPC" pitchFamily="18" charset="-34"/>
                <a:cs typeface="AngsanaUPC" pitchFamily="18" charset="-34"/>
              </a:rPr>
              <a:t>จาก </a:t>
            </a:r>
            <a:r>
              <a:rPr lang="en-US" b="0" baseline="0" dirty="0" smtClean="0">
                <a:latin typeface="AngsanaUPC" pitchFamily="18" charset="-34"/>
                <a:cs typeface="AngsanaUPC" pitchFamily="18" charset="-34"/>
              </a:rPr>
              <a:t>OIC </a:t>
            </a:r>
            <a:r>
              <a:rPr lang="th-TH" b="0" baseline="0" dirty="0" smtClean="0">
                <a:latin typeface="AngsanaUPC" pitchFamily="18" charset="-34"/>
                <a:cs typeface="AngsanaUPC" pitchFamily="18" charset="-34"/>
              </a:rPr>
              <a:t>แล้ว ( ทาง </a:t>
            </a:r>
            <a:r>
              <a:rPr lang="en-US" b="0" baseline="0" dirty="0" smtClean="0">
                <a:latin typeface="AngsanaUPC" pitchFamily="18" charset="-34"/>
                <a:cs typeface="AngsanaUPC" pitchFamily="18" charset="-34"/>
              </a:rPr>
              <a:t>Email)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Admin 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จะต้องเข้ามาจัดการสิทธิการเข้าใช้งานระบบให้กับผู้ใช้งานนั้นๆ โดยไปที่ ส่วนงาน 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ADMIN =&gt; 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จัดการสิทธิการเข้าใช้งานระบบ กดปุ่ม 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“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เพิ่ม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”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 เพื่อทำการผูกบทบาทเข้ากับผู้ใช้งาน  ที่ทาง </a:t>
            </a:r>
            <a:r>
              <a:rPr lang="en-US" b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0" dirty="0" err="1" smtClean="0">
                <a:latin typeface="AngsanaUPC" pitchFamily="18" charset="-34"/>
                <a:cs typeface="AngsanaUPC" pitchFamily="18" charset="-34"/>
              </a:rPr>
              <a:t>Oic</a:t>
            </a:r>
            <a:r>
              <a:rPr lang="th-TH" b="0" baseline="0" dirty="0" smtClean="0">
                <a:latin typeface="AngsanaUPC" pitchFamily="18" charset="-34"/>
                <a:cs typeface="AngsanaUPC" pitchFamily="18" charset="-34"/>
              </a:rPr>
              <a:t> เป็นผู้กำหนด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บทบาทกเข้า</a:t>
            </a:r>
            <a:r>
              <a:rPr lang="th-TH" b="0" baseline="0" dirty="0" smtClean="0">
                <a:latin typeface="AngsanaUPC" pitchFamily="18" charset="-34"/>
                <a:cs typeface="AngsanaUPC" pitchFamily="18" charset="-34"/>
              </a:rPr>
              <a:t> ใช้งานแต่ละ เม</a:t>
            </a:r>
            <a:r>
              <a:rPr lang="th-TH" b="0" dirty="0" smtClean="0">
                <a:latin typeface="AngsanaUPC" pitchFamily="18" charset="-34"/>
                <a:cs typeface="AngsanaUPC" pitchFamily="18" charset="-34"/>
              </a:rPr>
              <a:t>นู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3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528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การค้นหา ข้อมูลของ</a:t>
            </a:r>
            <a:r>
              <a:rPr lang="th-TH" baseline="0" dirty="0" smtClean="0"/>
              <a:t> ผู้ใช้งาน ว่ามีสิทธ์ อะไรบ้าง </a:t>
            </a:r>
          </a:p>
          <a:p>
            <a:r>
              <a:rPr lang="th-TH" baseline="0" dirty="0" smtClean="0"/>
              <a:t>  หมายเหตุ   ถ้าในกรณีที่ มีการกำหนดสิทธิ์  การใช้งาน </a:t>
            </a:r>
          </a:p>
          <a:p>
            <a:endParaRPr lang="th-TH" baseline="0" dirty="0" smtClean="0"/>
          </a:p>
          <a:p>
            <a:r>
              <a:rPr lang="th-TH" b="1" dirty="0" smtClean="0"/>
              <a:t>หมายเหตุ สนง.คปภ. จะเป็นผู้กำหนดบทบาทและเมนูให้กับบริษัทประกันภัยต่างๆ</a:t>
            </a:r>
            <a:endParaRPr lang="en-US" dirty="0" smtClean="0"/>
          </a:p>
          <a:p>
            <a:pPr lvl="0"/>
            <a:r>
              <a:rPr lang="th-TH" b="1" dirty="0" smtClean="0"/>
              <a:t>เมื่อ </a:t>
            </a:r>
            <a:r>
              <a:rPr lang="en-US" b="1" dirty="0" smtClean="0"/>
              <a:t>Admin </a:t>
            </a:r>
            <a:r>
              <a:rPr lang="th-TH" b="1" dirty="0" smtClean="0"/>
              <a:t>จัดการสิทธิการเข้าใช้งานระบบให้ผู้ใช้งานเสร็จแล้ว ผู้ใช้งานจะต้องเข้าไปใช้งานโดย </a:t>
            </a:r>
            <a:r>
              <a:rPr lang="en-US" b="1" dirty="0" smtClean="0"/>
              <a:t>Login </a:t>
            </a:r>
            <a:r>
              <a:rPr lang="th-TH" b="1" dirty="0" smtClean="0"/>
              <a:t>เข้าใช้งานตาม </a:t>
            </a:r>
            <a:r>
              <a:rPr lang="en-US" b="1" dirty="0" smtClean="0"/>
              <a:t>Username </a:t>
            </a:r>
            <a:r>
              <a:rPr lang="th-TH" b="1" dirty="0" smtClean="0"/>
              <a:t>และ </a:t>
            </a:r>
            <a:r>
              <a:rPr lang="en-US" b="1" dirty="0" smtClean="0"/>
              <a:t>Password </a:t>
            </a:r>
            <a:r>
              <a:rPr lang="th-TH" b="1" dirty="0" smtClean="0"/>
              <a:t>ตาม</a:t>
            </a:r>
            <a:r>
              <a:rPr lang="en-US" b="1" dirty="0" smtClean="0"/>
              <a:t> E-mail </a:t>
            </a:r>
            <a:r>
              <a:rPr lang="th-TH" b="1" dirty="0" smtClean="0"/>
              <a:t>ที่ได้รับ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93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ผู้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38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947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4249-0431-4BE9-A0B0-A510B86CE376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048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ADBFCB-E4F9-4A35-A3BD-14BF8C0B6A57}" type="datetimeFigureOut">
              <a:rPr lang="th-TH" smtClean="0"/>
              <a:t>01/02/59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CFF68-9ED4-4224-8985-E91807FBA3D1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ystem-validate-EXTERNAL%20_STANDARD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Training_&#3605;&#3619;&#3623;&#3592;&#3626;&#3629;&#3610;&#3585;&#3634;&#3619;&#3609;&#3635;&#3626;&#3656;&#3591;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ystem-Validation_External2112255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Business%20Validation_Eeternal/Businiss-validation-EXTERNAL-WEB%20%20-FI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Business%20Validation_Eeternal/Businiss-validation--EXTERNAL-WEB%20%20-MR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Business%20Validation_Eeternal/Businiss-validation-EXTERNAL-WEB%20%20-MI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Business%20Validation_Eeternal/Businiss-validation-EXTERNAL-WEB%20%20-AH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Business%20Validation_Eeternal/Businiss-validation--EXTERNAL-WEB%20%20-MC.doc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Validate_External/Business%20Validation_Eeternal_2112255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Business%20Validation_Eeternal/Businiss-validation-EXTERNAL-WEB%20%20-MI.doc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Training_&#3626;&#3606;&#3636;&#3605;&#3636;&#3585;&#3634;&#3619;&#3609;&#3635;&#3626;&#3656;&#3591;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5552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Insurance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Bureau Project</a:t>
            </a:r>
            <a:r>
              <a:rPr lang="th-TH" dirty="0" smtClean="0">
                <a:solidFill>
                  <a:srgbClr val="002060"/>
                </a:solidFill>
              </a:rPr>
              <a:t/>
            </a:r>
            <a:br>
              <a:rPr lang="th-TH" dirty="0" smtClean="0">
                <a:solidFill>
                  <a:srgbClr val="002060"/>
                </a:solidFill>
              </a:rPr>
            </a:br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Training </a:t>
            </a:r>
            <a:r>
              <a:rPr lang="th-TH" sz="6000" dirty="0" smtClean="0"/>
              <a:t/>
            </a:r>
            <a:br>
              <a:rPr lang="th-TH" sz="6000" dirty="0" smtClean="0"/>
            </a:br>
            <a:endParaRPr lang="en-US" sz="6000" dirty="0"/>
          </a:p>
        </p:txBody>
      </p:sp>
      <p:sp>
        <p:nvSpPr>
          <p:cNvPr id="6" name="Oval 5"/>
          <p:cNvSpPr/>
          <p:nvPr/>
        </p:nvSpPr>
        <p:spPr>
          <a:xfrm flipH="1">
            <a:off x="8763001" y="6697498"/>
            <a:ext cx="170807" cy="16050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8973194" y="6697498"/>
            <a:ext cx="170807" cy="16050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7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 descr="GIA-New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39590"/>
            <a:ext cx="3888432" cy="781050"/>
          </a:xfrm>
          <a:prstGeom prst="rect">
            <a:avLst/>
          </a:prstGeom>
        </p:spPr>
      </p:pic>
      <p:pic>
        <p:nvPicPr>
          <p:cNvPr id="9" name="Picture 8" descr="4143-4043-0.jpg"/>
          <p:cNvPicPr>
            <a:picLocks noChangeAspect="1"/>
          </p:cNvPicPr>
          <p:nvPr/>
        </p:nvPicPr>
        <p:blipFill>
          <a:blip r:embed="rId4" cstate="print"/>
          <a:srcRect t="14571" b="19860"/>
          <a:stretch>
            <a:fillRect/>
          </a:stretch>
        </p:blipFill>
        <p:spPr>
          <a:xfrm>
            <a:off x="4572000" y="4339590"/>
            <a:ext cx="3888432" cy="76581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7681913" cy="936104"/>
          </a:xfrm>
        </p:spPr>
        <p:txBody>
          <a:bodyPr>
            <a:normAutofit fontScale="40000" lnSpcReduction="20000"/>
          </a:bodyPr>
          <a:lstStyle/>
          <a:p>
            <a:endParaRPr lang="th-TH" b="1" dirty="0" smtClean="0">
              <a:latin typeface="Browallia New" pitchFamily="34" charset="-34"/>
              <a:cs typeface="Browallia New" pitchFamily="34" charset="-34"/>
            </a:endParaRPr>
          </a:p>
          <a:p>
            <a:pPr algn="r"/>
            <a:r>
              <a:rPr lang="th-TH" sz="51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วันที่ </a:t>
            </a:r>
            <a:r>
              <a:rPr lang="th-TH" sz="51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51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2 - 4 กุมภาพันธ์  </a:t>
            </a:r>
            <a:r>
              <a:rPr lang="en-US" sz="51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2559</a:t>
            </a:r>
            <a:endParaRPr lang="th-TH" sz="5100" b="1" dirty="0" smtClean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algn="r"/>
            <a:r>
              <a:rPr lang="th-TH" sz="51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ณ ห้องประชุม 221 สมาคมประกันวินาศภัยไทย</a:t>
            </a:r>
          </a:p>
        </p:txBody>
      </p:sp>
    </p:spTree>
    <p:extLst>
      <p:ext uri="{BB962C8B-B14F-4D97-AF65-F5344CB8AC3E}">
        <p14:creationId xmlns:p14="http://schemas.microsoft.com/office/powerpoint/2010/main" val="1574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5" y="1484784"/>
            <a:ext cx="5341620" cy="22993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37600" y="116632"/>
            <a:ext cx="7272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การกำหนดสิทธิ์การใช้งาน </a:t>
            </a:r>
            <a:r>
              <a:rPr lang="en-US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572" y="4169493"/>
            <a:ext cx="799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        และเมื่อ </a:t>
            </a:r>
            <a:r>
              <a:rPr lang="en-US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Admin</a:t>
            </a:r>
            <a:r>
              <a:rPr lang="th-TH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จัดการ/กำหนดสิทธิ</a:t>
            </a:r>
            <a:r>
              <a:rPr lang="th-TH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การเข้าใช้งาน</a:t>
            </a:r>
            <a:r>
              <a:rPr lang="th-TH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ระบบให้ ผู้ใช้งานเสร็จ</a:t>
            </a:r>
            <a:r>
              <a:rPr lang="th-TH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แล้ว </a:t>
            </a:r>
            <a:r>
              <a:rPr lang="th-TH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ผู้ใช้งานสามารถ เข้า </a:t>
            </a:r>
            <a:r>
              <a:rPr lang="en-US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Login </a:t>
            </a:r>
            <a:r>
              <a:rPr lang="th-TH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ใช้งานตาม </a:t>
            </a:r>
            <a:r>
              <a:rPr lang="en-US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Username </a:t>
            </a:r>
            <a:r>
              <a:rPr lang="th-TH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Password </a:t>
            </a:r>
            <a:r>
              <a:rPr lang="th-TH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ตาม</a:t>
            </a:r>
            <a:r>
              <a:rPr lang="en-US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E-mail </a:t>
            </a:r>
            <a:r>
              <a:rPr lang="th-TH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</a:t>
            </a:r>
            <a:r>
              <a:rPr lang="th-TH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ได้รับแล้ว ระบบ จะบังคับให้ใช้งาน เปลี่ย</a:t>
            </a:r>
            <a:r>
              <a:rPr lang="th-TH" dirty="0" smtClean="0">
                <a:solidFill>
                  <a:srgbClr val="002060"/>
                </a:solidFill>
              </a:rPr>
              <a:t>นรหัส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1297305"/>
            <a:ext cx="5191125" cy="27774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37600" y="113554"/>
            <a:ext cx="7272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การกำหนดสิทธิ์การใช้งาน </a:t>
            </a:r>
            <a:r>
              <a:rPr lang="en-US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</a:t>
            </a:r>
          </a:p>
        </p:txBody>
      </p:sp>
    </p:spTree>
    <p:extLst>
      <p:ext uri="{BB962C8B-B14F-4D97-AF65-F5344CB8AC3E}">
        <p14:creationId xmlns:p14="http://schemas.microsoft.com/office/powerpoint/2010/main" val="16412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D44-A346-4FA3-A4BB-F00FD8775920}" type="slidenum">
              <a:rPr lang="th-TH" smtClean="0"/>
              <a:t>12</a:t>
            </a:fld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609600" y="238200"/>
            <a:ext cx="7850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MASTER  ITABLE</a:t>
            </a:r>
          </a:p>
          <a:p>
            <a:pPr algn="ctr"/>
            <a:r>
              <a:rPr lang="th-TH" sz="5400" b="1" dirty="0">
                <a:solidFill>
                  <a:srgbClr val="00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ตารางข้อมูลหลักของ ระบบ </a:t>
            </a:r>
            <a:r>
              <a:rPr lang="en-US" sz="5400" b="1" dirty="0">
                <a:solidFill>
                  <a:srgbClr val="00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IBS</a:t>
            </a:r>
            <a:r>
              <a:rPr lang="en-US" sz="5400" b="1" dirty="0" smtClean="0">
                <a:solidFill>
                  <a:srgbClr val="00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5400" b="1" dirty="0">
              <a:solidFill>
                <a:srgbClr val="00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85203"/>
              </p:ext>
            </p:extLst>
          </p:nvPr>
        </p:nvGraphicFramePr>
        <p:xfrm>
          <a:off x="971600" y="2348880"/>
          <a:ext cx="7488832" cy="1800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488832"/>
              </a:tblGrid>
              <a:tr h="9001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ตารางข้อมูลหลัก</a:t>
                      </a: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ตารางข้อมูลหลักตาม ประเภทการประกันภัย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2645296"/>
            <a:ext cx="7021016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h-TH" sz="48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การตรวจสอบข้อมูลขั้นต้น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22400" y="4445496"/>
            <a:ext cx="7021016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h-TH" sz="48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การตรวจสอบข้อมูลเชิงลึก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600" y="773088"/>
            <a:ext cx="7021016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0066"/>
                </a:solidFill>
                <a:latin typeface="AngsanaUPC" pitchFamily="18" charset="-34"/>
              </a:rPr>
              <a:t>การตรวจสอบข้อมูลที่นำส่ง </a:t>
            </a:r>
            <a:endParaRPr lang="en-US" sz="4800" b="1" dirty="0" smtClean="0">
              <a:solidFill>
                <a:srgbClr val="000066"/>
              </a:solidFill>
              <a:latin typeface="AngsanaUPC" pitchFamily="18" charset="-34"/>
            </a:endParaRPr>
          </a:p>
        </p:txBody>
      </p:sp>
      <p:sp>
        <p:nvSpPr>
          <p:cNvPr id="7" name="5-Point Star 6">
            <a:hlinkClick r:id="rId3" action="ppaction://hlinkfile"/>
          </p:cNvPr>
          <p:cNvSpPr/>
          <p:nvPr/>
        </p:nvSpPr>
        <p:spPr>
          <a:xfrm>
            <a:off x="7524328" y="5805264"/>
            <a:ext cx="288032" cy="224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4-Point Star 7">
            <a:hlinkClick r:id="rId3" action="ppaction://hlinkfile"/>
          </p:cNvPr>
          <p:cNvSpPr/>
          <p:nvPr/>
        </p:nvSpPr>
        <p:spPr>
          <a:xfrm>
            <a:off x="7524328" y="3933056"/>
            <a:ext cx="468288" cy="2964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Explosion 1 8">
            <a:hlinkClick r:id="rId4" action="ppaction://hlinkpres?slideindex=1&amp;slidetitle="/>
          </p:cNvPr>
          <p:cNvSpPr/>
          <p:nvPr/>
        </p:nvSpPr>
        <p:spPr>
          <a:xfrm>
            <a:off x="7668344" y="2060848"/>
            <a:ext cx="324272" cy="296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0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-991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87907"/>
              </p:ext>
            </p:extLst>
          </p:nvPr>
        </p:nvGraphicFramePr>
        <p:xfrm>
          <a:off x="251520" y="1340769"/>
          <a:ext cx="8616280" cy="52872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0"/>
                <a:gridCol w="7176120"/>
              </a:tblGrid>
              <a:tr h="44292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solidFill>
                            <a:schemeClr val="bg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รหัส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solidFill>
                            <a:schemeClr val="bg1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คำอธิบาย-ภาษาไทย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SVSTD99990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ห้าม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กำหนดเป็นค่าว่าง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SVSTD99991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ความ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ยาวของข้อมูลเกินกว่ามาตรฐาน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SVSTD99992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วันที่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ระบุค่าไม่สอดคล้องตามค่ามาตรฐาน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SVSTD99993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ต้อง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ระบุค่าเป็นตัวเลขจำนวนเต็มเท่านั้น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SVSTD99994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ต้อง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ระบุค่าเป็นตัวเลขเท่านั้น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SVSTD99995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ไม่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พบข้อมูลในตารางอ้างอิง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SVSTD99996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ปี 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ต้องระบุเป็นรูปแบบ ค.ศ. เท่านั้น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SVSTD99997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เดือน 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ต้องระบุค่า 1 - 12  เท่านั้น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70082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SVSTD99998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รูปแบบ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ของเวลาไม่ถูกต้อง ชั่วโมง ต้องระบุค่า 0-23 เท่านั้น และนาทีต้องระค่า 0-59 เท่านั้น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SVSTD99999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รูปแบบ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ค่าที่ระบุ 0-100 เท่านั้น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112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SVSTD01000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ข้อมูล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ซ้ำใน  </a:t>
                      </a:r>
                      <a:r>
                        <a:rPr lang="en-US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Transaction   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ตรวจสอบจากคีย์หลักตามที่ได้ประกาศไว้ใน</a:t>
                      </a:r>
                      <a:r>
                        <a:rPr lang="th-TH" sz="2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  <a:hlinkClick r:id="rId3" action="ppaction://hlinkfile"/>
                        </a:rPr>
                        <a:t>โครงสร้าง</a:t>
                      </a:r>
                      <a:endParaRPr lang="th-TH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2096" y="764704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การตรวจสอบข้อมูลขั้นต้น</a:t>
            </a:r>
          </a:p>
        </p:txBody>
      </p:sp>
    </p:spTree>
    <p:extLst>
      <p:ext uri="{BB962C8B-B14F-4D97-AF65-F5344CB8AC3E}">
        <p14:creationId xmlns:p14="http://schemas.microsoft.com/office/powerpoint/2010/main" val="10955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66382"/>
              </p:ext>
            </p:extLst>
          </p:nvPr>
        </p:nvGraphicFramePr>
        <p:xfrm>
          <a:off x="539552" y="1268761"/>
          <a:ext cx="7679084" cy="47371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/>
                <a:gridCol w="5950892"/>
              </a:tblGrid>
              <a:tr h="360039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</a:rPr>
                        <a:t>คำอธิบาย-ภาษาไทย</a:t>
                      </a:r>
                      <a:endParaRPr lang="th-TH" sz="3200" b="1" i="0" u="none" strike="noStrike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37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BRVSTD03300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รูปแบบเลขที่บัตรประจำตัวประชาชน  ระบุค่าไม่สอดคล้องตามมาตรฐาน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46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BRVSTD00800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วันที่เริ่มต้นความคุ้มครอง  มากกว่า  วันที่มีผลบังคับของสลักหลัง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BRVSTD00900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มากกว่า  วันที่ทำกรมธรรม์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BRVSTD01000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 วันที่เริ่มต้นความคุ้มครอง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37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BRVSTD01100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วันที่สิ้นสุดความคุ้มครอง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BRVSTD01200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วันที่มีผลบังคับของสลักหลัง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89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BRVSTD01300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 วันที่รับแจ้งเหตุ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BRVSTD01400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 วันที่เกิดเหตุ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BRVSTD01500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 วันที่บันทึกข้อมูลทางบัญชี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1475656" y="620688"/>
            <a:ext cx="592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ข้อมูลเชิงลึก </a:t>
            </a:r>
            <a:r>
              <a:rPr lang="en-US" sz="2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(STANDARD</a:t>
            </a:r>
            <a:r>
              <a:rPr lang="th-TH" sz="2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 </a:t>
            </a:r>
            <a:endParaRPr lang="th-TH" sz="2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39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73115"/>
              </p:ext>
            </p:extLst>
          </p:nvPr>
        </p:nvGraphicFramePr>
        <p:xfrm>
          <a:off x="467544" y="1412775"/>
          <a:ext cx="8064896" cy="4612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6301"/>
                <a:gridCol w="6398595"/>
              </a:tblGrid>
              <a:tr h="482498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</a:rPr>
                        <a:t>คำอธิบาย-ภาษาไทย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49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BRVSTD01600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วันที่ทำสัญญา  มากกว่า  วันที่ทำรายการสินไหม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49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BRVSTD01700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วันที่บันทึกข้อมูลทางบัญชี  น้อยกว่า  วันที่เกิดเหตุ</a:t>
                      </a:r>
                      <a:endParaRPr lang="en-US" sz="24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49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BRVSTD02000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วันที่มีผลบังคับของสลักหลัง มากกว่า วันที่สิ้นสุดความคุ้มครอง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72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BRVSTD02800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วันที่เกิดเหตุ   มากกว่า  วันที่รับแจ้งเหตุ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BRVSTD02900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วันที่เกิดเหตุ   น้อยกว่า  วันที่เริ่มต้นความคุ้มครอง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899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BRVSTD00100</a:t>
                      </a:r>
                      <a:endParaRPr lang="en-US" sz="24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เลขที่ใบอนุญาตตัวแทน/นายหน้าประกันวินาศภัย  </a:t>
                      </a:r>
                      <a:r>
                        <a:rPr lang="th-TH" sz="2400" b="1" dirty="0" smtClean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ไม่</a:t>
                      </a: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สามารถอ้างอิงกับฐานข้อมูลตัวแทน/นายหน้า ของสำนักงาน คปภ.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899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BRVSTD02100</a:t>
                      </a:r>
                      <a:endParaRPr lang="en-US" sz="24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รายการจ่ายสินไหมทดแทนไม่สามารถอ้างอิงกรมธรรม์ประกันภัย ของบริษัทในฐาน 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1475656" y="620688"/>
            <a:ext cx="592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ข้อมูลเชิงลึก </a:t>
            </a:r>
            <a:r>
              <a:rPr lang="en-US" sz="2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(STANDARD</a:t>
            </a:r>
            <a:r>
              <a:rPr lang="th-TH" sz="2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 </a:t>
            </a:r>
            <a:endParaRPr lang="th-TH" sz="2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8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79491"/>
              </p:ext>
            </p:extLst>
          </p:nvPr>
        </p:nvGraphicFramePr>
        <p:xfrm>
          <a:off x="395536" y="1170330"/>
          <a:ext cx="8208912" cy="47067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2009"/>
                <a:gridCol w="6536903"/>
              </a:tblGrid>
              <a:tr h="5005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</a:rPr>
                        <a:t>คำอธิบาย-ภาษาไทย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/>
                </a:tc>
              </a:tr>
              <a:tr h="461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BRVSTD02200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รายการจ่ายสินไหมทดแทนไม่สามารถอ้างอิงเลขที่สินไหมทดแทน ของบริษัทในฐาน 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75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BRVSTD02300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รายการสินไหมทดแทนไม่สามารถอ้างอิงกรมธรรม์ประกันภัย ของบริษัทในฐาน 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BRVSTD03100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รายการแบบการรับคืนค่าสินไหมทดแทนไม่สามารถอ้างอิงกรมธรรม์ประกันภัย ของบริษัทในฐาน 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BRVSTD03200</a:t>
                      </a:r>
                      <a:endParaRPr lang="en-US" sz="24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รายการแบบการรับคืนค่าสินไหมทดแทนไม่สามารถอ้างอิงเลขที่สินไหมทดแทน ของบริษัทในฐาน 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BRVSTD03400</a:t>
                      </a:r>
                      <a:endParaRPr lang="en-US" sz="24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เลขที่ใบอนุญาตตัวแทน/นายหน้าประกันวินาศภัย  หมดอายุในช่วงขายกรมธรรม์</a:t>
                      </a:r>
                      <a:endParaRPr lang="en-US" sz="24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1475656" y="620688"/>
            <a:ext cx="592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ข้อมูลเชิงลึก </a:t>
            </a:r>
            <a:r>
              <a:rPr lang="en-US" sz="2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(STANDARD</a:t>
            </a:r>
            <a:r>
              <a:rPr lang="th-TH" sz="2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 </a:t>
            </a:r>
            <a:endParaRPr lang="th-TH" sz="2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8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3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03269"/>
              </p:ext>
            </p:extLst>
          </p:nvPr>
        </p:nvGraphicFramePr>
        <p:xfrm>
          <a:off x="395536" y="1170330"/>
          <a:ext cx="8280920" cy="55129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6675"/>
                <a:gridCol w="6594245"/>
              </a:tblGrid>
              <a:tr h="5005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คำอธิบาย-</a:t>
                      </a:r>
                      <a:r>
                        <a:rPr lang="th-TH" sz="3200" u="none" strike="noStrike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ภาษาไทย    (เช่น)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60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BRVFIR00100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เลขที่กรมธรรม์ประกันภัย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+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ลำดับที่ของภัยภายใต้กรมธรรม์ ประกันภัย ตรงกับข้อมูลกรมธรรม์ประกันภัย ของบริษัทซ้ำในฐานข้อมูล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BRVFIR01400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กรณีประเภทรายการข้อมูล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"7"(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ข้อมูลสลักหลังเพิ่มสถานที่ตั้งทรัพย์สิน)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เลขที่กรมธรรม์ประกันภัย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+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ลำดับที่ของภัยภายใต้กรมธรรม์ประกันภัย ซ้ำในฐานข้อมูล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565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BRVFIR00200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รหัสบล็อก (</a:t>
                      </a:r>
                      <a:r>
                        <a:rPr lang="en-US" sz="2200" b="1" dirty="0" err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BlockCode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)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ห้ามกำหนดเป็นค่าว่าง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รหัสประเทศ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ตามสถานที่ตั้งทรัพย์สิน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ระบุค่าเป็น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ประเทศไทย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   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601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BRVFIR00300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เลขที่กรมธรรม์ประกันภัย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ไม่มีการระบุจำนวนเงินเอาประกันภัยหรือระบุค่าศูนย์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โปรดตรวจสอบข้อมูลในบริษัทของท่าน 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750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BRVFIR00400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กรณีรหัสประเภทงาน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"02"  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การประกันความเสี่ยงภัยทรัพย์สิน(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IAR))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จำนวนเบี้ยประกันภัยสำหรับภัยเพิ่มอัคคีภัย ต้องระบุ =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0.0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54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BRVFIR00500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กรณีรหัสประเภทงาน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"03" 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อัคคีภัยและภัยพิบัติสำหรับที่อยู่อาศัย) จำนวนเงินเอาประกันภัยของภัยพิบัติ ต้องไม่เกินกว่า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100,000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บาท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3441" y="620688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</a:t>
            </a: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เชิง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ลึก (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FI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36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8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3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48608"/>
              </p:ext>
            </p:extLst>
          </p:nvPr>
        </p:nvGraphicFramePr>
        <p:xfrm>
          <a:off x="260130" y="1170330"/>
          <a:ext cx="8640960" cy="5334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776"/>
                <a:gridCol w="7138184"/>
              </a:tblGrid>
              <a:tr h="5005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คำอธิบาย-</a:t>
                      </a:r>
                      <a:r>
                        <a:rPr lang="th-TH" sz="3200" u="none" strike="noStrike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ภาษาไทย    (เช่น)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60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BRVMAR00100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เลขที่กรมธรรม์ประกันภัย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/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เลขที่สลักหลัง +ลำดับที่ของเที่ยวเรือภายใต้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Open Cover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Open Policy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หนึ่งๆ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ของบริษัทซ้ำในฐานข้อมูล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60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BRVMAR02300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กรณีประเภทรายการข้อมูล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= "7"(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ข้อมูลสลักหลังเพิ่มลำดับเที่ยวเรือ) เลขที่กรมธรรม์ประกันภัย+ลำดับที่ของเที่ยวเรือ ซ้ำในฐานข้อมูล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30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BRVMAR00300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สถานะสินค้า ห้ามกำหนดเป็นค่าว่าง กรณีประเภทกรมธรรม์ประกันภัย=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"CA","CS","CT","LA"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BRVMAR00400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ประเภทของความรับผิด ห้ามกำหนดเป็นค่าว่าง กรณีประเภทกรมธรรม์ประกันภัย=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"LA"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BRVMAR00500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ประเภทของเรือ ห้ามกำหนดเป็นค่าว่าง กรณีประเภทกรมธรรม์ประกันภัย=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"HL"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32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BRVMAR00600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ปีที่สร้างเรือ ห้ามกำหนดเป็นค่าว่าง กรณีประเภทกรมธรรม์ประกันภัย=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"HL"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BRVMAR00700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ประเภทสินค้า ห้ามกำหนดเป็นค่าว่างกรณีประเภทกรมธรรม์ประกันภัย=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"CA","CS","CT"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BRVMAR00800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ลักษณะของบรรจุภัณฑ์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ห้ามกำหนดเป็นค่าว่าง กรณีประเภทงาน=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"CA","CS"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54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BRVMAR00900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ประเทศต้นทาง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ห้ามกำหนดเป็นค่าว่าง กรณีสถานะสินค้า=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"I","E","L","O"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3441" y="620688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</a:t>
            </a: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เชิง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ลึก (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MR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36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11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6863621"/>
              </p:ext>
            </p:extLst>
          </p:nvPr>
        </p:nvGraphicFramePr>
        <p:xfrm>
          <a:off x="611560" y="1340768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8827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โครงสร้างข้อมูลตามโครงการ </a:t>
            </a:r>
            <a:r>
              <a:rPr lang="en-US" sz="60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</a:t>
            </a:r>
            <a:endParaRPr lang="th-TH" sz="6000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25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3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68986"/>
              </p:ext>
            </p:extLst>
          </p:nvPr>
        </p:nvGraphicFramePr>
        <p:xfrm>
          <a:off x="260130" y="1170330"/>
          <a:ext cx="8640960" cy="51527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776"/>
                <a:gridCol w="7138184"/>
              </a:tblGrid>
              <a:tr h="5005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คำอธิบาย-</a:t>
                      </a:r>
                      <a:r>
                        <a:rPr lang="th-TH" sz="3200" u="none" strike="noStrike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ภาษาไทย    (เช่น)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60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BRVMIS03500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ลำดับที่ผู้เอาประกันภัย ในรายละเอียดผู้เอาประกันภัยตามกรมธรรม์ของบริษัทซ้ำในฐานข้อมูล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10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BRVMIS03600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เลขที่สลักหลัง ของบริษัทซ้ำในฐาน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30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BRVMIS05400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ข้อมูลกรมธรรม์ไม่สามารถอ้างอิงความคุ้มครอง ในรายการ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Transaction 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BRVMIS05500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ข้อมูลกรมธรรม์ไม่สามารถอ้างอิงผู้เอาประกันภัย ในรายการ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Transaction 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BRVMIS05600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ไม่สามารถอ้างอิงรายการกรมธรรม์ ในรายการ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Transaction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32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BRVMIS00400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ประเภทความคุ้มครอง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ห้ามกำหนดเป็นค่าว่าง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"01" 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การประกันภัยทรัพย์สิน)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 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="01"(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การประกันภัยโจรกรรม)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BRVMIS00500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ประเภทความคุ้มครอง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ห้ามกำหนดเป็นค่าว่าง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"01" 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การประกันภัยทรัพย์สิน)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 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="03"(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การประกันภัยสำหรับเงิน)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BRVMIS00600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ลักษณะภัย/ประเภทธุรกิจ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ห้ามกำหนดเป็นค่าว่าง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กรณี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"01" 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การประกันภัยทรัพย์สิน) และ ประเภทงานย่อย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"01"(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การประกันภัยโจรกรรม)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3441" y="620688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</a:t>
            </a: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เชิง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ลึก (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MI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36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01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3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88535"/>
              </p:ext>
            </p:extLst>
          </p:nvPr>
        </p:nvGraphicFramePr>
        <p:xfrm>
          <a:off x="395536" y="1255360"/>
          <a:ext cx="8748464" cy="57430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1290"/>
                <a:gridCol w="7267174"/>
              </a:tblGrid>
              <a:tr h="470294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คำอธิบาย-</a:t>
                      </a:r>
                      <a:r>
                        <a:rPr lang="th-TH" sz="3200" u="none" strike="noStrike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ภาษาไทย    (เช่น)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101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BRVPAH00400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ที่อยู่ผู้เอาประกันภัย ห้ามกำหนดเป็นค่าว่าง (ยกเว้น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"06"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"02","03","09","99"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"07"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"02","03","99"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"11"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"02","04","06","99" )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01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BRVPAH00500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รหัสจังหวัด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อำเภอ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ตำบล ของที่อยู่ผู้เอาประกันภัย ห้ามกำหนดเป็นค่าว่าง (ยกเว้น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"06"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"02","03","09","99"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"07"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"02","03","99"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"11"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"02","04","06","99" )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01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BRVPAH00600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รหัสไปรษณีย์ ของที่อยู่ผู้เอาประกันภัย ห้ามกำหนดเป็นค่าว่าง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(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ยกเว้น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"06"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"02","03","09","99"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"07"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"02","03","99"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หรือ ประเภทงานหลัก =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"11"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และประเภทงานย่อย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"02","04","06","99" )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101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3441" y="620688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</a:t>
            </a: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เชิง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ลึก (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AH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36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1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3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70780"/>
              </p:ext>
            </p:extLst>
          </p:nvPr>
        </p:nvGraphicFramePr>
        <p:xfrm>
          <a:off x="395536" y="1170330"/>
          <a:ext cx="8505554" cy="5131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227"/>
                <a:gridCol w="7026327"/>
              </a:tblGrid>
              <a:tr h="5005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คำอธิบาย-</a:t>
                      </a:r>
                      <a:r>
                        <a:rPr lang="th-TH" sz="3200" u="none" strike="noStrike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ภาษาไทย    (เช่น)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38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BRVMOT00100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วันที่เริ่มคุ้มครอง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ไม่ควรมากกว่า วันปัจจุบัน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เกินกว่า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2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ปี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BRVMOT03000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ค่าปลงศพต่อผู้ประสบภัย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สำหรับประกันภัยรถยนต์ พรบ.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มูลค่าเกินกว่า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200,000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บาท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330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BRVMOT04900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รายการจ่ายค่าสินไหมทดแทน ไม่สามารถอ้างอิงรายการสินไหมทดแทน(เลขที่สินไหมทดแทน+ครั้งที่ประมาณการสินไหม หรือ ครั้งที่การจ่ายสินไหม )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ของบริษัทในฐาน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37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BRVMOT05000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รายละเอียดผู้ประสบภัยไม่สามารถอ้างอิงเลขที่สินไหมทดแทนของบริษัทในฐาน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BRVMOT05100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รายละเอียดผู้ประสบภัยไม่สามารถอ้างอิงกรมธรรม์ของบริษัทในฐาน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332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BRVMOT05200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รายการรับเบี้ยประกันภัยไม่สามารถอ้างอิง (เลขที่กรมธรรม์ประกันภัย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+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เลขที่สลักหลัง) ของบริษัทในฐาน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BRVMOT05510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ไม่สามารถอ้างอิง (เลขที่กรมธรรม์ประกันภัย ในรายการรรับเบี้ยประกันภัยที่ต้องการ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"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ยกเลิก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" 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ในฐานข้อมูล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 Data Center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3441" y="620688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</a:t>
            </a: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เชิง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ลึก (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MC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36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1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30" y="-9919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การตรวจสอบข้อมูล ระบบ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IBS.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75547"/>
              </p:ext>
            </p:extLst>
          </p:nvPr>
        </p:nvGraphicFramePr>
        <p:xfrm>
          <a:off x="395536" y="1170330"/>
          <a:ext cx="8505554" cy="55129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227"/>
                <a:gridCol w="7026327"/>
              </a:tblGrid>
              <a:tr h="5005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คำอธิบาย-</a:t>
                      </a:r>
                      <a:r>
                        <a:rPr lang="th-TH" sz="3200" u="none" strike="noStrike" dirty="0" smtClean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ภาษาไทย    (เช่น)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</a:tr>
              <a:tr h="60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BRVMOT00400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เลขทะเบียนรถ</a:t>
                      </a: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 </a:t>
                      </a:r>
                      <a:r>
                        <a:rPr lang="th-TH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จังหวัดตามทะเบียน ห้ามระบุค่าว่าง  ยกเว้นระบุรหัสประเภทรถ "801" เท่านั้น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60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BRVMOT00500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ขนาดเครื่องยนต์  ห้ามกำหนดเป็นค่าว่าง   กรณีประเภทรถยนต์นั่ง</a:t>
                      </a: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 รถจักรยานยนต์ </a:t>
                      </a: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รถพยาบาล</a:t>
                      </a: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รถยนต์นั่งสาธารณะ 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3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BRVMOT00600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จำนวนที่นั่ง  ห้ามกำหนดเป็นค่าว่าง  กรณีรถยนต์โดยสาร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BRVMOT00700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น้ำหนักบรรทุก   ห้ามกำหนดเป็นค่าว่าง  กรณีรถยนต์บรรทุก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รถยนต์ลากจูง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รถพ่วง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รถดับเพลิง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รถใช้ในการเกษตร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รถใช้ในการก่อสร้าง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7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BRVMOT01600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รหัสประเทศที่ขยายอาณาเขต   ห้ามกำหนดเป็นค่าว่าง </a:t>
                      </a:r>
                      <a:r>
                        <a:rPr lang="th-TH" sz="2200" b="1" strike="sngStrike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กรณีมูลค่าเบี้ย รย.04  มากกว่า  ศูนย์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332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BRVMOT00300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เบี้ยประกันภัยพื้นฐานต่อปี ต้องระบุค่ามากกว่าศูนย์เท่านั้น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BRVMOT00800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จำนวนเงินเอาประกันภัย 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OD, Fire, Theft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 กรณีประเภทรถจักรยานยนต์   ต้องไม่น้อยกว่า  5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000  บาท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BRVMOT00900</a:t>
                      </a:r>
                      <a:endParaRPr lang="en-US" sz="2200" b="1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จำนวนเงินเอาประกันภัย  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OD, Fire, Theft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  กรณีรถยนต์ประเภทอื่นๆยกเว้นรถจักรยานยนต์    ต้องไม่น้อยกว่า  50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,</a:t>
                      </a:r>
                      <a:r>
                        <a:rPr lang="th-TH" sz="2200" b="1" dirty="0">
                          <a:solidFill>
                            <a:srgbClr val="000066"/>
                          </a:solidFill>
                          <a:effectLst/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000  บาท</a:t>
                      </a:r>
                      <a:endParaRPr lang="en-US" sz="2200" b="1" dirty="0">
                        <a:solidFill>
                          <a:srgbClr val="000066"/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TextBox 29">
            <a:hlinkClick r:id="rId3" action="ppaction://hlinkfile"/>
          </p:cNvPr>
          <p:cNvSpPr txBox="1"/>
          <p:nvPr/>
        </p:nvSpPr>
        <p:spPr>
          <a:xfrm>
            <a:off x="2103441" y="620688"/>
            <a:ext cx="531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การตรวจสอบ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ข้อมูล</a:t>
            </a:r>
            <a:r>
              <a:rPr lang="th-TH" sz="36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เชิง</a:t>
            </a:r>
            <a:r>
              <a:rPr lang="th-TH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ลึก (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M</a:t>
            </a:r>
            <a:r>
              <a:rPr lang="en-US" sz="36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V)</a:t>
            </a:r>
            <a:endParaRPr lang="th-TH" sz="36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1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604" y="273422"/>
            <a:ext cx="8845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2">
                    <a:lumMod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รายงานของระบบ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Browallia New" pitchFamily="34" charset="-34"/>
                <a:cs typeface="Browallia New" pitchFamily="34" charset="-34"/>
              </a:rPr>
              <a:t>IBS.</a:t>
            </a:r>
            <a:endParaRPr lang="th-TH" sz="6000" b="1" dirty="0" smtClean="0">
              <a:solidFill>
                <a:schemeClr val="bg2">
                  <a:lumMod val="2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21062"/>
              </p:ext>
            </p:extLst>
          </p:nvPr>
        </p:nvGraphicFramePr>
        <p:xfrm>
          <a:off x="827584" y="2060849"/>
          <a:ext cx="7272808" cy="28561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272808"/>
              </a:tblGrid>
              <a:tr h="1060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rgbClr val="000066"/>
                          </a:solidFill>
                        </a:rPr>
                        <a:t>รายงานสมุดทะเบียนต่างๆ</a:t>
                      </a:r>
                      <a:endParaRPr lang="th-TH" sz="4400" b="1" dirty="0">
                        <a:solidFill>
                          <a:srgbClr val="0000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897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rgbClr val="000066"/>
                          </a:solidFill>
                        </a:rPr>
                        <a:t>รายงานสถิติการนำส่งข้อมูล</a:t>
                      </a:r>
                      <a:endParaRPr lang="th-TH" sz="4400" b="1" dirty="0" smtClean="0">
                        <a:solidFill>
                          <a:srgbClr val="000066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ตรวจสอบรายการนส่งข้อมูล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05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รายงานสมุดทะเบียนต่างๆ  </a:t>
            </a:r>
            <a:endParaRPr lang="th-TH" sz="5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05773"/>
              </p:ext>
            </p:extLst>
          </p:nvPr>
        </p:nvGraphicFramePr>
        <p:xfrm>
          <a:off x="971600" y="1237346"/>
          <a:ext cx="7288854" cy="44608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8885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400" baseline="0" dirty="0" smtClean="0"/>
                        <a:t> รายงาน</a:t>
                      </a:r>
                      <a:r>
                        <a:rPr lang="th-TH" sz="3400" dirty="0" smtClean="0"/>
                        <a:t>สมุดทะเบียน</a:t>
                      </a:r>
                      <a:r>
                        <a:rPr lang="th-TH" sz="3400" baseline="0" dirty="0" smtClean="0"/>
                        <a:t>   </a:t>
                      </a:r>
                      <a:r>
                        <a:rPr lang="en-US" sz="3400" baseline="0" dirty="0" smtClean="0"/>
                        <a:t>Motor</a:t>
                      </a:r>
                      <a:endParaRPr lang="th-TH" sz="3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ngsanaUPC" pitchFamily="18" charset="-34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๑.๑ สมุดทะเบียนการรับประกันภัยรถโดยข้อบังคับของกฎหมาย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๑.๔ สมุดทะเบียนสลักหลังกรมธรรม์ประกันวินาศภัยรถโดยข้อบังคับของกฎหมาย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๓.๑ สมุดทะเบียนค่าสินไหมทดแทนรถโดยข้อบังคับของกฎหมาย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th-TH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๑.๒ สมุดทะเบียนการรับประกันภัยรถยนต์โดยความสมัครใจ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๑.๔ สมุดทะเบียนสลักหลังประกันภัยรถยนต์โดยความสมัครใจ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๓.๒ สมุดทะเบียนค่าสินไหมทดแทนรถยนต์โดยความสมัครใจ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88640"/>
            <a:ext cx="8534400" cy="1800200"/>
          </a:xfrm>
        </p:spPr>
        <p:txBody>
          <a:bodyPr anchor="ctr">
            <a:noAutofit/>
          </a:bodyPr>
          <a:lstStyle/>
          <a:p>
            <a:pPr lvl="0"/>
            <a:r>
              <a:rPr lang="th-TH" sz="36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ทบ.๑.๑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สมุดทะเบียนการรับประกันภัยรถโดยข้อบังคับของกฎหมาย 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32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ค้นหา</a:t>
            </a:r>
            <a:r>
              <a:rPr lang="th-TH" sz="32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โดย  </a:t>
            </a:r>
            <a:r>
              <a:rPr lang="en-US" sz="32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“</a:t>
            </a:r>
            <a:r>
              <a:rPr lang="th-TH" sz="32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วันที่ทำสัญญา</a:t>
            </a:r>
            <a:r>
              <a:rPr lang="en-US" sz="32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”</a:t>
            </a: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b="1" dirty="0">
                <a:latin typeface="AngsanaUPC" pitchFamily="18" charset="-34"/>
                <a:cs typeface="AngsanaUPC" pitchFamily="18" charset="-34"/>
              </a:rPr>
            </a:br>
            <a:endParaRPr lang="en-US" sz="28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1376343"/>
            <a:ext cx="8786764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/>
          <p:nvPr/>
        </p:nvPicPr>
        <p:blipFill rotWithShape="1">
          <a:blip r:embed="rId3"/>
          <a:srcRect l="13140" t="30177" r="26124" b="47032"/>
          <a:stretch/>
        </p:blipFill>
        <p:spPr bwMode="auto">
          <a:xfrm>
            <a:off x="3200400" y="5181600"/>
            <a:ext cx="5486400" cy="1447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21336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8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422"/>
            <a:ext cx="89154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th-TH" sz="36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ทบ.๑.๔ สมุดทะเบียนสลักหลังกรมธรรม์ประกันวินาศภัย</a:t>
            </a:r>
            <a:r>
              <a:rPr lang="th-TH" sz="36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รถ</a:t>
            </a:r>
            <a:endParaRPr lang="en-US" sz="3600" dirty="0" smtClean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 lvl="0" algn="ctr"/>
            <a:r>
              <a:rPr lang="th-TH" sz="36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โดยข้อบังคับ</a:t>
            </a:r>
            <a:r>
              <a:rPr lang="th-TH" sz="36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ของกฎหมาย </a:t>
            </a:r>
            <a:r>
              <a:rPr lang="en-US" sz="36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</a:rPr>
              <a:t>ค้นหา</a:t>
            </a:r>
            <a:r>
              <a:rPr lang="th-TH" sz="3200" b="1" dirty="0">
                <a:solidFill>
                  <a:srgbClr val="0070C0"/>
                </a:solidFill>
              </a:rPr>
              <a:t>โดย </a:t>
            </a:r>
            <a:r>
              <a:rPr lang="en-US" sz="3200" b="1" dirty="0">
                <a:solidFill>
                  <a:srgbClr val="0070C0"/>
                </a:solidFill>
              </a:rPr>
              <a:t>“</a:t>
            </a:r>
            <a:r>
              <a:rPr lang="th-TH" sz="3200" b="1" dirty="0">
                <a:solidFill>
                  <a:srgbClr val="0070C0"/>
                </a:solidFill>
              </a:rPr>
              <a:t>วันที่ทำสลักหลัง</a:t>
            </a:r>
            <a:r>
              <a:rPr lang="en-US" sz="3200" b="1" dirty="0">
                <a:solidFill>
                  <a:srgbClr val="0070C0"/>
                </a:solidFill>
              </a:rPr>
              <a:t>”</a:t>
            </a:r>
            <a:r>
              <a:rPr lang="th-TH" sz="3200" b="1" dirty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3" y="1245751"/>
            <a:ext cx="8686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/>
          <p:nvPr/>
        </p:nvPicPr>
        <p:blipFill rotWithShape="1">
          <a:blip r:embed="rId3"/>
          <a:srcRect l="20227" t="30206" r="16641" b="48510"/>
          <a:stretch/>
        </p:blipFill>
        <p:spPr bwMode="auto">
          <a:xfrm>
            <a:off x="3352800" y="5105400"/>
            <a:ext cx="5410200" cy="1524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22860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22860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534400" cy="864096"/>
          </a:xfrm>
        </p:spPr>
        <p:txBody>
          <a:bodyPr anchor="t">
            <a:normAutofit fontScale="90000"/>
          </a:bodyPr>
          <a:lstStyle/>
          <a:p>
            <a:pPr lvl="0"/>
            <a:r>
              <a:rPr lang="th-TH" sz="4000" b="1" dirty="0">
                <a:solidFill>
                  <a:srgbClr val="002060"/>
                </a:solidFill>
              </a:rPr>
              <a:t>ทบ.๓.๑ </a:t>
            </a:r>
            <a:r>
              <a:rPr lang="th-TH" sz="3600" dirty="0">
                <a:solidFill>
                  <a:srgbClr val="002060"/>
                </a:solidFill>
              </a:rPr>
              <a:t>สมุดทะเบียนค่าสินไหมทดแทนรถโดยข้อบังคับของ</a:t>
            </a:r>
            <a:r>
              <a:rPr lang="th-TH" sz="3600" dirty="0" smtClean="0">
                <a:solidFill>
                  <a:srgbClr val="002060"/>
                </a:solidFill>
              </a:rPr>
              <a:t>กฎหมาย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th-TH" sz="3600" dirty="0" smtClean="0">
                <a:solidFill>
                  <a:srgbClr val="002060"/>
                </a:solidFill>
              </a:rPr>
              <a:t> </a:t>
            </a:r>
            <a:r>
              <a:rPr lang="th-TH" sz="3600" dirty="0">
                <a:solidFill>
                  <a:srgbClr val="002060"/>
                </a:solidFill>
              </a:rPr>
              <a:t/>
            </a:r>
            <a:br>
              <a:rPr lang="th-TH" sz="3600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1224926"/>
            <a:ext cx="865822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/>
          <p:nvPr/>
        </p:nvPicPr>
        <p:blipFill rotWithShape="1">
          <a:blip r:embed="rId3"/>
          <a:srcRect l="20081" t="30259" r="21299" b="47030"/>
          <a:stretch/>
        </p:blipFill>
        <p:spPr bwMode="auto">
          <a:xfrm>
            <a:off x="3505200" y="5096493"/>
            <a:ext cx="5486400" cy="152399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2133600" y="6019800"/>
            <a:ext cx="0" cy="342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716300"/>
            <a:ext cx="3155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ค้นหาโดย </a:t>
            </a:r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th-TH" b="1" dirty="0">
                <a:solidFill>
                  <a:srgbClr val="0070C0"/>
                </a:solidFill>
              </a:rPr>
              <a:t>วันที่เกิดเหตุ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3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60"/>
            <a:ext cx="8963025" cy="737644"/>
          </a:xfrm>
        </p:spPr>
        <p:txBody>
          <a:bodyPr anchor="t">
            <a:noAutofit/>
          </a:bodyPr>
          <a:lstStyle/>
          <a:p>
            <a:pPr lvl="0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ทบ.๑.๒ สมุดทะเบียนการรับประกันภัยรถยนต์โดยความสมัครใจ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2214"/>
            <a:ext cx="8739098" cy="4660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 bwMode="auto">
          <a:xfrm>
            <a:off x="3200400" y="5029200"/>
            <a:ext cx="5257800" cy="157642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8058" y="633532"/>
            <a:ext cx="4465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ค้นหาโดย  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วันที่ทำสัญญา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1" dirty="0">
                <a:latin typeface="Angsana New" pitchFamily="18" charset="-34"/>
                <a:cs typeface="Angsana New" pitchFamily="18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26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1039729"/>
              </p:ext>
            </p:extLst>
          </p:nvPr>
        </p:nvGraphicFramePr>
        <p:xfrm>
          <a:off x="685800" y="1309142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8864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ช่องทางการนำส่ง</a:t>
            </a:r>
            <a:r>
              <a:rPr lang="th-TH" sz="6000" b="1" dirty="0" smtClean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ข้อมูล ระบบ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ngsanaUPC" pitchFamily="18" charset="-34"/>
                <a:cs typeface="AngsanaUPC" pitchFamily="18" charset="-34"/>
              </a:rPr>
              <a:t>IBS</a:t>
            </a:r>
            <a:endParaRPr lang="th-TH" sz="6000" dirty="0">
              <a:solidFill>
                <a:schemeClr val="bg2">
                  <a:lumMod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50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ทบ.๑.๔ สมุดทะเบียนสลักหลังประกันภัยรถยนต์โดยความสมัคร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ใจ</a:t>
            </a:r>
            <a:endParaRPr lang="en-US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286000" y="6248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2286000" y="592455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2" y="895350"/>
            <a:ext cx="8763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10" y="5029200"/>
            <a:ext cx="5776748" cy="1651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1761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ค้นหาโดย 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วันที่ทำสลักหลัง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94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8" y="-140216"/>
            <a:ext cx="9144000" cy="1055410"/>
          </a:xfrm>
        </p:spPr>
        <p:txBody>
          <a:bodyPr anchor="t">
            <a:normAutofit fontScale="90000"/>
          </a:bodyPr>
          <a:lstStyle/>
          <a:p>
            <a:pPr lvl="0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ทบ.๓.๒ สมุดทะเบียนค่าสินไหมทดแทนรถยนต์โดยความสมัครใจ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endParaRPr lang="en-US" dirty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0579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2133600" y="5715000"/>
            <a:ext cx="0" cy="342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8" y="891552"/>
            <a:ext cx="8839200" cy="4823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6248400" cy="1707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8166" y="356545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ค้นหาโดย </a:t>
            </a:r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th-TH" b="1" dirty="0">
                <a:solidFill>
                  <a:srgbClr val="0070C0"/>
                </a:solidFill>
              </a:rPr>
              <a:t>วันที่เกิดเหตุ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02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05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รายงานสมุดทะเบียนต่างๆ  </a:t>
            </a:r>
            <a:endParaRPr lang="th-TH" sz="5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25876"/>
              </p:ext>
            </p:extLst>
          </p:nvPr>
        </p:nvGraphicFramePr>
        <p:xfrm>
          <a:off x="971600" y="1237346"/>
          <a:ext cx="7288854" cy="45358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8885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400" baseline="0" dirty="0" smtClean="0"/>
                        <a:t> รายงาน</a:t>
                      </a:r>
                      <a:r>
                        <a:rPr lang="th-TH" sz="3400" dirty="0" smtClean="0"/>
                        <a:t>สมุดทะเบียน</a:t>
                      </a:r>
                      <a:r>
                        <a:rPr lang="th-TH" sz="3400" baseline="0" dirty="0" smtClean="0"/>
                        <a:t>   </a:t>
                      </a:r>
                      <a:r>
                        <a:rPr lang="en-US" sz="3400" baseline="0" dirty="0" smtClean="0"/>
                        <a:t>Non-Motor</a:t>
                      </a:r>
                      <a:endParaRPr lang="th-TH" sz="3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ngsanaUPC" pitchFamily="18" charset="-34"/>
                        <a:cs typeface="+mn-cs"/>
                      </a:endParaRPr>
                    </a:p>
                  </a:txBody>
                  <a:tcPr/>
                </a:tc>
              </a:tr>
              <a:tr h="429926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 สมุดทะเบียนการรับประกันภัยทรัพย์สิน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๑.๔ สมุดทะเบียนสลักหลังประกันภัยทรัพย์สิน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๓ สมุดทะเบียนค่าสินไหมทดแทนประกันภัยทรัพย์สิน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 สมุดทะเบียนการรับประกันภัยทางทะเลและการขนส่ง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๑.๔ สมุดทะเบียนสลักหลังประกันภัยทางทะเลและการขนส่ง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๓ สมุดทะเบียนค่าสินไหมทดแทนประกันภัยทางทะเลและการขนส่ง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 สมุดทะเบียนการรับประกันภัยเบ็ดเตล็ด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๑.๔ สมุดทะเบียนสลักหลังประกันภัยเบ็ดเตล็ด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ทบ.</a:t>
                      </a:r>
                      <a:r>
                        <a:rPr lang="th-TH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๓ สมุดทะเบียนค่าสินไหมทดแทนประกันภัยเบ็ดเตล็ด</a:t>
                      </a:r>
                      <a:endParaRPr lang="th-TH" sz="2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8963025" cy="1080120"/>
          </a:xfrm>
        </p:spPr>
        <p:txBody>
          <a:bodyPr anchor="t">
            <a:noAutofit/>
          </a:bodyPr>
          <a:lstStyle/>
          <a:p>
            <a:pPr lvl="0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ทบ.๑ สมุดทะเบียนการรับประกันภัย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ทรัพย์สิน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2" y="1003457"/>
            <a:ext cx="8839200" cy="5035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6119414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568102"/>
            <a:ext cx="31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ค้นหาโดย  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วันที่ทำสัญญา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1" dirty="0">
                <a:latin typeface="Angsana New" pitchFamily="18" charset="-34"/>
                <a:cs typeface="Angsana New" pitchFamily="18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02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ทบ.๑.๔ สมุดทะเบียนสลักหลังประกันภัย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ทรัพย์สิน</a:t>
            </a:r>
            <a:endParaRPr lang="en-US" sz="3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ctr"/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วันที่ทำสลักหลัง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2860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22860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4425"/>
            <a:ext cx="88392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91" y="5105400"/>
            <a:ext cx="6117609" cy="153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2"/>
            <a:ext cx="9144000" cy="905648"/>
          </a:xfrm>
        </p:spPr>
        <p:txBody>
          <a:bodyPr anchor="t">
            <a:normAutofit/>
          </a:bodyPr>
          <a:lstStyle/>
          <a:p>
            <a:pPr lvl="0"/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ทบ.๓ สมุดทะเบียนค่าสินไหมทดแทนประกันภัยทรัพย์สิน </a:t>
            </a:r>
            <a:endParaRPr lang="en-US" dirty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2133600" y="6019800"/>
            <a:ext cx="0" cy="342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4" y="1156965"/>
            <a:ext cx="8859672" cy="4992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98" y="5324475"/>
            <a:ext cx="6370637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728082"/>
            <a:ext cx="379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ค้นหาโดย </a:t>
            </a:r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th-TH" b="1" dirty="0">
                <a:solidFill>
                  <a:srgbClr val="0070C0"/>
                </a:solidFill>
              </a:rPr>
              <a:t>วันที่เกิดเหตุ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97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3025" cy="692696"/>
          </a:xfrm>
        </p:spPr>
        <p:txBody>
          <a:bodyPr anchor="t">
            <a:noAutofit/>
          </a:bodyPr>
          <a:lstStyle/>
          <a:p>
            <a:pPr lvl="0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ทบ.๑ สมุดทะเบียนการรับประกันภัยทางทะเลและการขนส่ง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" y="1037887"/>
            <a:ext cx="8817591" cy="5059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5702904" cy="1365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591344"/>
            <a:ext cx="3136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ค้นหาโดย  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วันที่ทำสัญญา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1" dirty="0">
                <a:latin typeface="Angsana New" pitchFamily="18" charset="-34"/>
                <a:cs typeface="Angsana New" pitchFamily="18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5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1956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ทบ.๑.๔ สมุดทะเบียนสลักหลังประกันภัยทางทะเลและการขนส่ง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วันที่ทำสลักหลัง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2860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22860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1" y="1043523"/>
            <a:ext cx="8817309" cy="4976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029200"/>
            <a:ext cx="6172200" cy="158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2" y="-29496"/>
            <a:ext cx="9144000" cy="794200"/>
          </a:xfrm>
        </p:spPr>
        <p:txBody>
          <a:bodyPr anchor="t">
            <a:normAutofit fontScale="90000"/>
          </a:bodyPr>
          <a:lstStyle/>
          <a:p>
            <a:pPr lvl="0"/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ทบ.๓ สมุดทะเบียนค่าสินไหมทดแทนประกันภัยทางทะเลและการขนส่ง 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endParaRPr lang="en-US" dirty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2133600" y="6019800"/>
            <a:ext cx="0" cy="342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81894"/>
            <a:ext cx="8839200" cy="479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81600"/>
            <a:ext cx="6280150" cy="1406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602685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ค้นหาโดย </a:t>
            </a:r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th-TH" b="1" dirty="0">
                <a:solidFill>
                  <a:srgbClr val="0070C0"/>
                </a:solidFill>
              </a:rPr>
              <a:t>วันที่เกิดเหตุ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34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3025" cy="908720"/>
          </a:xfrm>
        </p:spPr>
        <p:txBody>
          <a:bodyPr anchor="t">
            <a:noAutofit/>
          </a:bodyPr>
          <a:lstStyle/>
          <a:p>
            <a:pPr lvl="0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 สมุดทะเบียนการรับประกันภัย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เบ็ดเตล็ด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2"/>
          <a:stretch/>
        </p:blipFill>
        <p:spPr bwMode="auto">
          <a:xfrm>
            <a:off x="69831" y="1187261"/>
            <a:ext cx="8801428" cy="4963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1"/>
          <a:stretch/>
        </p:blipFill>
        <p:spPr bwMode="auto">
          <a:xfrm>
            <a:off x="2438400" y="4953000"/>
            <a:ext cx="6421821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0350" y="767358"/>
            <a:ext cx="3210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ค้นหาโดย  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วันที่ทำสัญญา</a:t>
            </a:r>
            <a:r>
              <a:rPr lang="en-US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1" dirty="0">
                <a:latin typeface="Angsana New" pitchFamily="18" charset="-34"/>
                <a:cs typeface="Angsana New" pitchFamily="18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38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05278"/>
              </p:ext>
            </p:extLst>
          </p:nvPr>
        </p:nvGraphicFramePr>
        <p:xfrm>
          <a:off x="395536" y="1082452"/>
          <a:ext cx="8352928" cy="42401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52928"/>
              </a:tblGrid>
              <a:tr h="795902">
                <a:tc>
                  <a:txBody>
                    <a:bodyPr/>
                    <a:lstStyle/>
                    <a:p>
                      <a:pPr marL="365125" lvl="0" indent="0" algn="ctr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th-TH" sz="4400" dirty="0" smtClean="0">
                          <a:latin typeface="AngsanaUPC" pitchFamily="18" charset="-34"/>
                          <a:cs typeface="AngsanaUPC" pitchFamily="18" charset="-34"/>
                        </a:rPr>
                        <a:t>ข้อกำหนด การเข้าใช้งานระบบ 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3217865">
                <a:tc>
                  <a:txBody>
                    <a:bodyPr/>
                    <a:lstStyle/>
                    <a:p>
                      <a:pPr marL="365125" lvl="0" indent="0"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th-TH" sz="1000" dirty="0" smtClean="0"/>
                    </a:p>
                    <a:p>
                      <a:pPr marL="822325" lvl="0" indent="-457200">
                        <a:spcBef>
                          <a:spcPts val="0"/>
                        </a:spcBef>
                        <a:buFont typeface="Wingdings" pitchFamily="2" charset="2"/>
                        <a:buChar char="§"/>
                        <a:defRPr/>
                      </a:pPr>
                      <a:endParaRPr lang="th-TH" sz="1000" kern="1200" dirty="0" smtClean="0">
                        <a:effectLst/>
                      </a:endParaRPr>
                    </a:p>
                    <a:p>
                      <a:pPr marL="822325" indent="-457200">
                        <a:spcBef>
                          <a:spcPts val="0"/>
                        </a:spcBef>
                        <a:buFont typeface="Wingdings" pitchFamily="2" charset="2"/>
                        <a:buChar char="§"/>
                        <a:defRPr/>
                      </a:pPr>
                      <a:r>
                        <a:rPr lang="th-TH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ทราบ </a:t>
                      </a:r>
                      <a:r>
                        <a:rPr lang="en-AU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URL </a:t>
                      </a:r>
                      <a:r>
                        <a:rPr lang="th-TH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ทำกหนดสำหรับเข้าใช้งานระบบ 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IBS. </a:t>
                      </a:r>
                    </a:p>
                    <a:p>
                      <a:pPr marL="365125" indent="0"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3600" baseline="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    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( </a:t>
                      </a:r>
                      <a:r>
                        <a:rPr lang="th-TH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สำหรับบริษัทประกันภัย)</a:t>
                      </a:r>
                    </a:p>
                    <a:p>
                      <a:pPr marL="365125" indent="0"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th-TH" sz="800" dirty="0" smtClean="0">
                        <a:solidFill>
                          <a:srgbClr val="000066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822325" indent="-457200">
                        <a:spcBef>
                          <a:spcPts val="0"/>
                        </a:spcBef>
                        <a:buFont typeface="Wingdings" pitchFamily="2" charset="2"/>
                        <a:buChar char="§"/>
                        <a:defRPr/>
                      </a:pPr>
                      <a:r>
                        <a:rPr lang="en-AU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User, Password </a:t>
                      </a:r>
                      <a:r>
                        <a:rPr lang="th-TH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สำหรับเข้าใช้งานระบบ</a:t>
                      </a:r>
                    </a:p>
                    <a:p>
                      <a:pPr marL="365125" indent="0"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th-TH" sz="800" dirty="0" smtClean="0">
                        <a:solidFill>
                          <a:srgbClr val="000066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822325" indent="-457200">
                        <a:spcBef>
                          <a:spcPts val="0"/>
                        </a:spcBef>
                        <a:buFont typeface="Wingdings" pitchFamily="2" charset="2"/>
                        <a:buChar char="§"/>
                        <a:defRPr/>
                      </a:pPr>
                      <a:endParaRPr lang="th-TH" sz="800" dirty="0" smtClean="0">
                        <a:solidFill>
                          <a:srgbClr val="000066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8223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บริษัทต้องแจ้งขอเข้าใช้งานระบบ 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IBS.</a:t>
                      </a:r>
                      <a:endParaRPr lang="th-TH" sz="3600" dirty="0" smtClean="0">
                        <a:solidFill>
                          <a:srgbClr val="000066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365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3200" dirty="0" smtClean="0"/>
                        <a:t>      </a:t>
                      </a:r>
                      <a:endParaRPr lang="th-TH" sz="3200" dirty="0" smtClean="0">
                        <a:solidFill>
                          <a:srgbClr val="00206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4634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ความต้องการของระบบ</a:t>
            </a:r>
            <a:r>
              <a:rPr lang="en-US" sz="5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IBS</a:t>
            </a:r>
            <a:r>
              <a:rPr lang="th-TH" sz="5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.  การเตรียมข้อมูล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6894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ทบ.๑.๔ สมุดทะเบียนสลักหลังประกันภัย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เบ็ดเตล็ด</a:t>
            </a:r>
          </a:p>
          <a:p>
            <a:pPr lvl="0" algn="ctr"/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ค้นหา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วันที่ทำสลักหลัง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2860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2286000" y="6019800"/>
            <a:ext cx="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8894763" cy="497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0"/>
          <a:stretch/>
        </p:blipFill>
        <p:spPr bwMode="auto">
          <a:xfrm>
            <a:off x="2514600" y="4876800"/>
            <a:ext cx="6248400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004"/>
            <a:ext cx="9144000" cy="831700"/>
          </a:xfrm>
        </p:spPr>
        <p:txBody>
          <a:bodyPr anchor="t">
            <a:normAutofit/>
          </a:bodyPr>
          <a:lstStyle/>
          <a:p>
            <a:pPr lvl="0"/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ทบ.๓ สมุดทะเบียนค่าสินไหมทดแทนประกันภัยเบ็ดเตล็ด </a:t>
            </a:r>
            <a:endParaRPr lang="en-US" dirty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33600" y="63627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2133600" y="6019800"/>
            <a:ext cx="0" cy="342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6" y="1139206"/>
            <a:ext cx="8856663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9"/>
          <a:stretch/>
        </p:blipFill>
        <p:spPr bwMode="auto">
          <a:xfrm>
            <a:off x="2438400" y="4876800"/>
            <a:ext cx="6248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422" y="51933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ค้นหาโดย </a:t>
            </a:r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th-TH" b="1" dirty="0">
                <a:solidFill>
                  <a:srgbClr val="0070C0"/>
                </a:solidFill>
              </a:rPr>
              <a:t>วันที่เกิดเหตุ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64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59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รายงานสรุปสถิติการนำส่งข้อมูล  </a:t>
            </a:r>
            <a:endParaRPr lang="th-TH" sz="5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60181"/>
              </p:ext>
            </p:extLst>
          </p:nvPr>
        </p:nvGraphicFramePr>
        <p:xfrm>
          <a:off x="611560" y="1397000"/>
          <a:ext cx="8064896" cy="39941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สรุปสถิติการนำส่งข้อมูล </a:t>
                      </a:r>
                      <a:endParaRPr lang="th-TH" sz="3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สรุป</a:t>
                      </a:r>
                      <a:r>
                        <a:rPr lang="th-TH" sz="3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สถิติการส่งข้อมูล</a:t>
                      </a:r>
                      <a:endParaRPr lang="th-TH" sz="3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สรุป</a:t>
                      </a:r>
                      <a:r>
                        <a:rPr lang="th-TH" sz="3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สถิติการส่งข้อมูล(ตามช่องทางการส่ง)</a:t>
                      </a:r>
                      <a:endParaRPr lang="th-TH" sz="3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ประวัติ</a:t>
                      </a:r>
                      <a:r>
                        <a:rPr lang="th-TH" sz="3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การนำส่งข้อมูล  </a:t>
                      </a:r>
                      <a:endParaRPr lang="th-TH" sz="3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ข้อผิดพลาด</a:t>
                      </a:r>
                      <a:r>
                        <a:rPr lang="th-TH" sz="3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ในข้อมูลที่นำส่ง</a:t>
                      </a:r>
                      <a:endParaRPr lang="th-TH" sz="3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ประวัติ</a:t>
                      </a:r>
                      <a:r>
                        <a:rPr lang="th-TH" sz="3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การปรับปรุงข้อมูล</a:t>
                      </a:r>
                      <a:endParaRPr lang="th-TH" sz="3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ประวัติ</a:t>
                      </a:r>
                      <a:r>
                        <a:rPr lang="th-TH" sz="3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การเข้าใช้งานระบบของผู้ใช้งาน</a:t>
                      </a:r>
                      <a:endParaRPr lang="th-TH" sz="3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7-Point Star 3">
            <a:hlinkClick r:id="rId3" action="ppaction://hlinkpres?slideindex=1&amp;slidetitle="/>
          </p:cNvPr>
          <p:cNvSpPr/>
          <p:nvPr/>
        </p:nvSpPr>
        <p:spPr>
          <a:xfrm>
            <a:off x="8100392" y="6010200"/>
            <a:ext cx="432048" cy="432048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8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62840"/>
              </p:ext>
            </p:extLst>
          </p:nvPr>
        </p:nvGraphicFramePr>
        <p:xfrm>
          <a:off x="467544" y="1423317"/>
          <a:ext cx="8280920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  <a:gridCol w="4392488"/>
              </a:tblGrid>
              <a:tr h="6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การประกันภัยทรัพย์สิน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  รายงานการขายภายใน 7 วัน</a:t>
                      </a:r>
                      <a:endParaRPr lang="th-TH" sz="30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  <a:tr h="798199">
                <a:tc>
                  <a:txBody>
                    <a:bodyPr/>
                    <a:lstStyle/>
                    <a:p>
                      <a:pPr algn="l" fontAlgn="b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  สินไหมรายงานภายในสิ้นเดือนถัดไป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  <a:tr h="6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การประกันภัยทางทะเลและการขนส่ง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รายงานภายในสิ้นเดือนถัดไป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  <a:tr h="6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การ</a:t>
                      </a:r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ประกันภัย</a:t>
                      </a:r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เบ็ดเตล็ด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รายงานภายในสิ้นเดือนถัดไป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  <a:tr h="6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การประกันภัยอุบัติเหตุและสุขภาพ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รายงานภายในสิ้นเดือนถัดไป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  <a:tr h="6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การประกันภัยรถยนต์ภาคบังคับ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รายงานภายในสิ้นเดือนถัดไป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  <a:tr h="62129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การประกันภัยรถยนต์ภาคสมัครใจ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3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รายงานภายในสิ้นเดือนถัดไป</a:t>
                      </a:r>
                      <a:endParaRPr lang="th-TH" sz="3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126" marR="2126" marT="2126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2">
                    <a:lumMod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รอบการนำส่งข้อมูล</a:t>
            </a:r>
            <a:endParaRPr lang="th-TH" sz="5400" dirty="0">
              <a:solidFill>
                <a:schemeClr val="bg2">
                  <a:lumMod val="2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9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557353"/>
            <a:ext cx="7416824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C0099"/>
                </a:solidFill>
              </a:rPr>
              <a:t>IBS  DEMO</a:t>
            </a:r>
            <a:endParaRPr lang="th-TH" sz="7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516703"/>
            <a:ext cx="741682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99FF"/>
                </a:solidFill>
              </a:rPr>
              <a:t>Thank You</a:t>
            </a:r>
            <a:endParaRPr lang="th-TH" sz="72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54" y="1658392"/>
            <a:ext cx="8568952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11560" y="1988840"/>
            <a:ext cx="3168352" cy="367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823410" y="2160760"/>
            <a:ext cx="2719855" cy="696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600" b="1" dirty="0">
                <a:solidFill>
                  <a:schemeClr val="bg1"/>
                </a:solidFill>
              </a:rPr>
              <a:t>ส่วนงาน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390" y="3087296"/>
            <a:ext cx="2721777" cy="63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Underwriter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8254" y="3973268"/>
            <a:ext cx="2686668" cy="620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Claim</a:t>
            </a:r>
            <a:endParaRPr lang="th-TH" sz="4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lvl="0" algn="ctr"/>
            <a:endParaRPr lang="en-US" sz="3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1390" y="4872195"/>
            <a:ext cx="2721777" cy="63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Financial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036192" y="3792446"/>
            <a:ext cx="276712" cy="156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Down Arrow 15"/>
          <p:cNvSpPr/>
          <p:nvPr/>
        </p:nvSpPr>
        <p:spPr>
          <a:xfrm>
            <a:off x="2036192" y="4655011"/>
            <a:ext cx="276712" cy="189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4452734" y="1993760"/>
            <a:ext cx="4251844" cy="367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4613490" y="3092149"/>
            <a:ext cx="382234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609705" y="2169554"/>
            <a:ext cx="3795166" cy="705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เอกสาร</a:t>
            </a:r>
            <a:endParaRPr lang="th-TH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4691504" y="3162327"/>
            <a:ext cx="163659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Policy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16907" y="3162327"/>
            <a:ext cx="16921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Endorse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18905" y="4080867"/>
            <a:ext cx="3583833" cy="576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6616907" y="4125427"/>
            <a:ext cx="169218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Recovery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4699" y="4145851"/>
            <a:ext cx="1573086" cy="46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Claim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328102" y="3804116"/>
            <a:ext cx="276712" cy="189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ight Arrow 32"/>
          <p:cNvSpPr/>
          <p:nvPr/>
        </p:nvSpPr>
        <p:spPr>
          <a:xfrm>
            <a:off x="6470432" y="4307048"/>
            <a:ext cx="85908" cy="185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572000" y="4919177"/>
            <a:ext cx="1667503" cy="53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Receivabl</a:t>
            </a:r>
            <a:r>
              <a:rPr lang="en-US" sz="2600" dirty="0">
                <a:solidFill>
                  <a:schemeClr val="bg1"/>
                </a:solidFill>
              </a:rPr>
              <a:t>e</a:t>
            </a:r>
            <a:endParaRPr lang="th-TH" sz="2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74574" y="4912704"/>
            <a:ext cx="169958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Payable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1016" y="427870"/>
            <a:ext cx="6667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ขั้นตอนการนำเข้าข้อมูล </a:t>
            </a:r>
            <a:r>
              <a:rPr lang="th-TH" sz="5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en-US" sz="54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IBS</a:t>
            </a:r>
            <a:endParaRPr lang="th-TH" sz="5400" dirty="0"/>
          </a:p>
        </p:txBody>
      </p:sp>
      <p:sp>
        <p:nvSpPr>
          <p:cNvPr id="26" name="Right Arrow 25"/>
          <p:cNvSpPr/>
          <p:nvPr/>
        </p:nvSpPr>
        <p:spPr>
          <a:xfrm>
            <a:off x="6410038" y="3323593"/>
            <a:ext cx="138356" cy="185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Down Arrow 26"/>
          <p:cNvSpPr/>
          <p:nvPr/>
        </p:nvSpPr>
        <p:spPr>
          <a:xfrm>
            <a:off x="7092280" y="4683140"/>
            <a:ext cx="276712" cy="189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Down Arrow 2"/>
          <p:cNvSpPr/>
          <p:nvPr/>
        </p:nvSpPr>
        <p:spPr>
          <a:xfrm>
            <a:off x="4595242" y="3772859"/>
            <a:ext cx="201802" cy="1068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7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h-TH" sz="6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ขั้นตอนการทำงานหลัก ระบบ </a:t>
            </a:r>
            <a:r>
              <a:rPr lang="en-US" sz="6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IBS.</a:t>
            </a:r>
            <a:endParaRPr lang="en-US" sz="6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3093528"/>
              </p:ext>
            </p:extLst>
          </p:nvPr>
        </p:nvGraphicFramePr>
        <p:xfrm>
          <a:off x="611560" y="1556792"/>
          <a:ext cx="8229600" cy="477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2354940" y="3766446"/>
            <a:ext cx="381000" cy="9793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30998" y="3693876"/>
            <a:ext cx="381000" cy="979394"/>
          </a:xfrm>
          <a:prstGeom prst="downArrow">
            <a:avLst/>
          </a:prstGeom>
          <a:solidFill>
            <a:srgbClr val="28D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3340" y="4868524"/>
            <a:ext cx="3229744" cy="102944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หมายเลขอ้างอิงรายการ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(REFERENCE   NUMBER)</a:t>
            </a:r>
            <a:endParaRPr lang="en-US" sz="26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63198" y="4819950"/>
            <a:ext cx="3096344" cy="1005448"/>
          </a:xfrm>
          <a:prstGeom prst="ellipse">
            <a:avLst/>
          </a:prstGeom>
          <a:solidFill>
            <a:srgbClr val="28D82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หมายเลขรับรายการข้อมูล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(ACCEPTED  NUMBER)</a:t>
            </a:r>
            <a:endParaRPr lang="en-US" sz="26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79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392" y="44624"/>
            <a:ext cx="651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การกำหนดสิทธิ์การใช้</a:t>
            </a:r>
            <a:r>
              <a:rPr lang="th-TH" sz="60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งาน </a:t>
            </a:r>
            <a:r>
              <a:rPr lang="en-US" sz="60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</a:t>
            </a:r>
            <a:endParaRPr lang="en-US" sz="60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en-US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Admin</a:t>
            </a:r>
            <a:r>
              <a:rPr lang="th-TH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หรือผู้ได้รับอำนาจ ขอ</a:t>
            </a:r>
            <a:r>
              <a:rPr lang="th-TH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ง</a:t>
            </a:r>
            <a:r>
              <a:rPr lang="th-TH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บริษัท  ในการจัดการสิทธิ์</a:t>
            </a:r>
            <a:r>
              <a:rPr lang="th-TH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การเข้าใช้งานระบบให้กับผู้ใช้งาน</a:t>
            </a:r>
            <a:r>
              <a:rPr lang="th-TH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  ทำหน้าที่จัดการ</a:t>
            </a:r>
            <a:r>
              <a:rPr lang="en-US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”</a:t>
            </a:r>
            <a:r>
              <a:rPr lang="th-TH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เพื่อ</a:t>
            </a:r>
            <a:r>
              <a:rPr lang="th-TH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ทำการผูกบทบาทเข้ากับ</a:t>
            </a:r>
            <a:r>
              <a:rPr lang="th-TH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ผู้ใช้งาน</a:t>
            </a:r>
            <a:r>
              <a:rPr lang="en-US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”</a:t>
            </a:r>
            <a:endParaRPr lang="en-US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72816"/>
            <a:ext cx="8013898" cy="48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1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219350"/>
            <a:ext cx="755173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392" y="100994"/>
            <a:ext cx="65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การกำหนดสิทธิ์การใช้</a:t>
            </a:r>
            <a:r>
              <a:rPr lang="th-TH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งาน </a:t>
            </a:r>
            <a:r>
              <a:rPr lang="en-US" sz="5400" b="1" dirty="0" smtClean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</a:t>
            </a:r>
            <a:endParaRPr lang="en-US" sz="5400" b="1" dirty="0">
              <a:solidFill>
                <a:srgbClr val="000066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27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45" y="120470"/>
            <a:ext cx="5873724" cy="1635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การกำหนดสิทธิ์การใช้งาน </a:t>
            </a:r>
            <a:r>
              <a:rPr lang="en-US" sz="5400" b="1" dirty="0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IBS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0" y="1076672"/>
            <a:ext cx="842652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4150</TotalTime>
  <Words>2859</Words>
  <Application>Microsoft Office PowerPoint</Application>
  <PresentationFormat>On-screen Show (4:3)</PresentationFormat>
  <Paragraphs>411</Paragraphs>
  <Slides>45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Insurance Bureau Project   Training  </vt:lpstr>
      <vt:lpstr>PowerPoint Presentation</vt:lpstr>
      <vt:lpstr>PowerPoint Presentation</vt:lpstr>
      <vt:lpstr>PowerPoint Presentation</vt:lpstr>
      <vt:lpstr>PowerPoint Presentation</vt:lpstr>
      <vt:lpstr>ขั้นตอนการทำงานหลัก ระบบ IBS.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ทบ.๑.๑ สมุดทะเบียนการรับประกันภัยรถโดยข้อบังคับของกฎหมาย         ค้นหาโดย  “วันที่ทำสัญญา” </vt:lpstr>
      <vt:lpstr>PowerPoint Presentation</vt:lpstr>
      <vt:lpstr>ทบ.๓.๑ สมุดทะเบียนค่าสินไหมทดแทนรถโดยข้อบังคับของกฎหมาย    </vt:lpstr>
      <vt:lpstr>ทบ.๑.๒ สมุดทะเบียนการรับประกันภัยรถยนต์โดยความสมัครใจ  </vt:lpstr>
      <vt:lpstr>PowerPoint Presentation</vt:lpstr>
      <vt:lpstr>ทบ.๓.๒ สมุดทะเบียนค่าสินไหมทดแทนรถยนต์โดยความสมัครใจ </vt:lpstr>
      <vt:lpstr>PowerPoint Presentation</vt:lpstr>
      <vt:lpstr>ทบ.๑ สมุดทะเบียนการรับประกันภัยทรัพย์สิน</vt:lpstr>
      <vt:lpstr>PowerPoint Presentation</vt:lpstr>
      <vt:lpstr>ทบ.๓ สมุดทะเบียนค่าสินไหมทดแทนประกันภัยทรัพย์สิน </vt:lpstr>
      <vt:lpstr> ทบ.๑ สมุดทะเบียนการรับประกันภัยทางทะเลและการขนส่ง        </vt:lpstr>
      <vt:lpstr>PowerPoint Presentation</vt:lpstr>
      <vt:lpstr>ทบ.๓ สมุดทะเบียนค่าสินไหมทดแทนประกันภัยทางทะเลและการขนส่ง  </vt:lpstr>
      <vt:lpstr>ทบ.๑ สมุดทะเบียนการรับประกันภัยเบ็ดเตล็ด</vt:lpstr>
      <vt:lpstr>PowerPoint Presentation</vt:lpstr>
      <vt:lpstr>ทบ.๓ สมุดทะเบียนค่าสินไหมทดแทนประกันภัยเบ็ดเตล็ด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Bureau Project  (Internal)</dc:title>
  <dc:creator>Duangtip Thongmak</dc:creator>
  <cp:lastModifiedBy>Duangtip Thongmak</cp:lastModifiedBy>
  <cp:revision>195</cp:revision>
  <cp:lastPrinted>2016-01-24T08:48:02Z</cp:lastPrinted>
  <dcterms:created xsi:type="dcterms:W3CDTF">2015-08-22T03:59:21Z</dcterms:created>
  <dcterms:modified xsi:type="dcterms:W3CDTF">2016-02-01T09:37:48Z</dcterms:modified>
</cp:coreProperties>
</file>