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2" r:id="rId9"/>
    <p:sldId id="276" r:id="rId10"/>
    <p:sldId id="273" r:id="rId11"/>
    <p:sldId id="274" r:id="rId12"/>
    <p:sldId id="266" r:id="rId13"/>
    <p:sldId id="275" r:id="rId14"/>
    <p:sldId id="278" r:id="rId15"/>
    <p:sldId id="283" r:id="rId16"/>
    <p:sldId id="282" r:id="rId17"/>
    <p:sldId id="265" r:id="rId18"/>
    <p:sldId id="284" r:id="rId19"/>
    <p:sldId id="271" r:id="rId20"/>
    <p:sldId id="267" r:id="rId21"/>
    <p:sldId id="268" r:id="rId22"/>
    <p:sldId id="269" r:id="rId23"/>
    <p:sldId id="270" r:id="rId24"/>
    <p:sldId id="285" r:id="rId25"/>
    <p:sldId id="286" r:id="rId26"/>
    <p:sldId id="272" r:id="rId27"/>
    <p:sldId id="279" r:id="rId28"/>
  </p:sldIdLst>
  <p:sldSz cx="9144000" cy="6858000" type="screen4x3"/>
  <p:notesSz cx="6735763" cy="98663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DB083-DA03-448B-AE38-6CE509DAC4FB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0FBDF-051A-4BC2-AFD8-4E21462D38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1414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FC8-40DC-4078-B433-741DD48D59BC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DF00CD-3168-425A-9E5F-B002DDAE1863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FC8-40DC-4078-B433-741DD48D59BC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0CD-3168-425A-9E5F-B002DDAE18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FC8-40DC-4078-B433-741DD48D59BC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0CD-3168-425A-9E5F-B002DDAE18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FC8-40DC-4078-B433-741DD48D59BC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0CD-3168-425A-9E5F-B002DDAE18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FC8-40DC-4078-B433-741DD48D59BC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0CD-3168-425A-9E5F-B002DDAE1863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FC8-40DC-4078-B433-741DD48D59BC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0CD-3168-425A-9E5F-B002DDAE1863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FC8-40DC-4078-B433-741DD48D59BC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0CD-3168-425A-9E5F-B002DDAE1863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FC8-40DC-4078-B433-741DD48D59BC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0CD-3168-425A-9E5F-B002DDAE18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FC8-40DC-4078-B433-741DD48D59BC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0CD-3168-425A-9E5F-B002DDAE18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FC8-40DC-4078-B433-741DD48D59BC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0CD-3168-425A-9E5F-B002DDAE18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FC8-40DC-4078-B433-741DD48D59BC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0CD-3168-425A-9E5F-B002DDAE186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B035FC8-40DC-4078-B433-741DD48D59BC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DDF00CD-3168-425A-9E5F-B002DDAE1863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2304256"/>
          </a:xfrm>
        </p:spPr>
        <p:txBody>
          <a:bodyPr>
            <a:noAutofit/>
          </a:bodyPr>
          <a:lstStyle/>
          <a:p>
            <a:r>
              <a:rPr lang="th-TH" sz="6000" b="1" dirty="0">
                <a:latin typeface="Arial" panose="020B0604020202020204" pitchFamily="34" charset="0"/>
              </a:rPr>
              <a:t>เงื่อนไขและความคุ้มครอง</a:t>
            </a:r>
            <a:br>
              <a:rPr lang="th-TH" sz="6000" b="1" dirty="0">
                <a:latin typeface="Arial" panose="020B0604020202020204" pitchFamily="34" charset="0"/>
              </a:rPr>
            </a:br>
            <a:r>
              <a:rPr lang="th-TH" sz="6000" b="1" dirty="0">
                <a:latin typeface="Arial" panose="020B0604020202020204" pitchFamily="34" charset="0"/>
              </a:rPr>
              <a:t>กรมธรรม์ประกันภัยรถยนต์ที่เกี่ยวข้อง</a:t>
            </a:r>
            <a:br>
              <a:rPr lang="th-TH" sz="6000" b="1" dirty="0">
                <a:latin typeface="Arial" panose="020B0604020202020204" pitchFamily="34" charset="0"/>
              </a:rPr>
            </a:br>
            <a:r>
              <a:rPr lang="th-TH" sz="6000" b="1" dirty="0">
                <a:latin typeface="Arial" panose="020B0604020202020204" pitchFamily="34" charset="0"/>
              </a:rPr>
              <a:t>กับงานเรียกร้องค่าสินไหมทดแทน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7560840" cy="2070230"/>
          </a:xfrm>
        </p:spPr>
        <p:txBody>
          <a:bodyPr>
            <a:normAutofit/>
          </a:bodyPr>
          <a:lstStyle/>
          <a:p>
            <a:r>
              <a:rPr lang="th-TH" sz="3200" dirty="0" smtClean="0">
                <a:latin typeface="Arial" panose="020B0604020202020204" pitchFamily="34" charset="0"/>
              </a:rPr>
              <a:t>นายยงวิทย์ กาญจนพบู</a:t>
            </a:r>
          </a:p>
          <a:p>
            <a:r>
              <a:rPr lang="th-TH" sz="3200" dirty="0" smtClean="0">
                <a:latin typeface="Arial" panose="020B0604020202020204" pitchFamily="34" charset="0"/>
              </a:rPr>
              <a:t>คณะทำงานเรียกร้องค่าสินไหมทดแทนระหว่างบริษัทประกันภัย</a:t>
            </a:r>
            <a:endParaRPr lang="th-TH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600200"/>
          </a:xfrm>
        </p:spPr>
        <p:txBody>
          <a:bodyPr/>
          <a:lstStyle/>
          <a:p>
            <a:r>
              <a:rPr lang="th-TH" b="1" dirty="0" smtClean="0"/>
              <a:t>การประกันภัยหลายราย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 smtClean="0"/>
              <a:t>ประมวลกฎหมายแพ่งและพาณิชย์ มาตรา 870</a:t>
            </a:r>
          </a:p>
          <a:p>
            <a:pPr marL="0" indent="0">
              <a:buNone/>
            </a:pPr>
            <a:r>
              <a:rPr lang="th-TH" dirty="0" smtClean="0"/>
              <a:t>ประกันภัยหลายรายมีหลักเกณฑ์ดังนี้</a:t>
            </a:r>
          </a:p>
          <a:p>
            <a:pPr>
              <a:buFontTx/>
              <a:buChar char="-"/>
            </a:pPr>
            <a:r>
              <a:rPr lang="th-TH" dirty="0" smtClean="0"/>
              <a:t>ผู้เอาประกันในสัญญาประกันแต่ละรายต้องเป็นบุคคลเดียวกัน</a:t>
            </a:r>
          </a:p>
          <a:p>
            <a:pPr>
              <a:buFontTx/>
              <a:buChar char="-"/>
            </a:pPr>
            <a:r>
              <a:rPr lang="th-TH" dirty="0" smtClean="0"/>
              <a:t>ภัยที่รับเสี่ยงเป็นภัยเดียวกัน</a:t>
            </a:r>
          </a:p>
          <a:p>
            <a:pPr>
              <a:buFontTx/>
              <a:buChar char="-"/>
            </a:pPr>
            <a:r>
              <a:rPr lang="th-TH" dirty="0" smtClean="0"/>
              <a:t>เอาทรัพย์อันเดียวกันทำสัญญาประกันภัยกับผู้รับประกันภัยคนละราย</a:t>
            </a:r>
          </a:p>
          <a:p>
            <a:pPr>
              <a:buFontTx/>
              <a:buChar char="-"/>
            </a:pPr>
            <a:r>
              <a:rPr lang="th-TH" dirty="0" smtClean="0"/>
              <a:t>สัญญาประกันภัยทุกรายต้องมีผลบังคับในเวลาเกิดภัย คืออยู่ในระหว่างอายุการรับประกัน</a:t>
            </a:r>
          </a:p>
          <a:p>
            <a:pPr>
              <a:buFontTx/>
              <a:buChar char="-"/>
            </a:pPr>
            <a:r>
              <a:rPr lang="th-TH" dirty="0" smtClean="0"/>
              <a:t>ถ้าลงวันเดียวกัน ให้ถือว่าได้ทำพร้อมกัน</a:t>
            </a:r>
          </a:p>
          <a:p>
            <a:pPr>
              <a:buFontTx/>
              <a:buChar char="-"/>
            </a:pPr>
            <a:r>
              <a:rPr lang="th-TH" dirty="0" smtClean="0"/>
              <a:t>ผู้รับประกันภัยรายแรกต้องใช้ค่าสินไหมทดแทนก่อน หากไม่พบกับความเสียหายที่แท้จริงผู้รับประกันภัยถัดไปจึงจะรับผิดตามลำดับ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สรุป -   บริษัทประกันภัยใดรับประกันภัยก่อน ให้ชดใช้ค่าสินไหมทดแทนก่อนตามลำดับ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64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</a:t>
            </a:r>
            <a:r>
              <a:rPr lang="th-TH" b="1" dirty="0" smtClean="0"/>
              <a:t>ประกันภัยหลายราย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/>
              <a:t>แต่</a:t>
            </a:r>
            <a:r>
              <a:rPr lang="th-TH" sz="2800" dirty="0" smtClean="0"/>
              <a:t> </a:t>
            </a:r>
            <a:r>
              <a:rPr lang="th-TH" sz="2800" u="sng" dirty="0" smtClean="0"/>
              <a:t>คำสั่ง</a:t>
            </a:r>
            <a:r>
              <a:rPr lang="th-TH" sz="2800" u="sng" dirty="0"/>
              <a:t>นายทะเบียนที่ 27/2554 </a:t>
            </a:r>
            <a:r>
              <a:rPr lang="th-TH" sz="2800" dirty="0" smtClean="0"/>
              <a:t>เรื่อง แก้ไขแบบ ข้อความ กรมธรรม์ประกันภัยรถยนต์ กรมธรรม์ประกันภัยรถยนต์รวมการคุ้มครองผู้ประสบภัยจากรถ</a:t>
            </a:r>
          </a:p>
          <a:p>
            <a:pPr marL="0" indent="0" algn="thaiDist">
              <a:buNone/>
              <a:tabLst>
                <a:tab pos="541338" algn="l"/>
                <a:tab pos="1163638" algn="l"/>
              </a:tabLst>
            </a:pPr>
            <a:r>
              <a:rPr lang="th-TH" sz="2800" dirty="0" smtClean="0"/>
              <a:t>	โดยในวรรคท้ายของกรมธรรม์ประกันภัยรถยนต์ หมวดความรับผิดต่อบุคคลภายนอก ข้อ1.1</a:t>
            </a:r>
            <a:r>
              <a:rPr lang="th-TH" sz="2800" dirty="0"/>
              <a:t> </a:t>
            </a:r>
            <a:r>
              <a:rPr lang="th-TH" sz="2800" dirty="0" smtClean="0"/>
              <a:t> </a:t>
            </a:r>
          </a:p>
          <a:p>
            <a:pPr marL="0" indent="0" algn="thaiDist">
              <a:buNone/>
              <a:tabLst>
                <a:tab pos="541338" algn="l"/>
                <a:tab pos="1163638" algn="l"/>
              </a:tabLst>
            </a:pPr>
            <a:r>
              <a:rPr lang="th-TH" sz="2800" dirty="0"/>
              <a:t>	</a:t>
            </a:r>
            <a:r>
              <a:rPr lang="th-TH" sz="2800" dirty="0" smtClean="0"/>
              <a:t>ในกรณีที่บุคคลภายนอกมีสิทธิได้รับการชดใช้จากกรมธรรม์ประกันภัยมากกว่า 1 กรมธรรม์ประกันภัย บริษัทจะ</a:t>
            </a:r>
            <a:r>
              <a:rPr lang="th-TH" sz="2800" u="sng" dirty="0" smtClean="0"/>
              <a:t>ร่วมเฉลี่ยจ่าย</a:t>
            </a:r>
            <a:r>
              <a:rPr lang="th-TH" sz="2800" dirty="0" smtClean="0"/>
              <a:t>เท่าๆกัน โดยไม่เกินความรับผิดตามที่ระบุไว้ในกรมธรรม์ประกันภัย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54820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 smtClean="0">
                <a:latin typeface="Arial" panose="020B0604020202020204" pitchFamily="34" charset="0"/>
              </a:rPr>
              <a:t>การประกันภัยภาคบังคับหลายราย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400" b="1" dirty="0" smtClean="0">
                <a:latin typeface="Arial" panose="020B0604020202020204" pitchFamily="34" charset="0"/>
              </a:rPr>
              <a:t>1. การจ่ายเงินค่ารักษาพยาบาล</a:t>
            </a:r>
          </a:p>
          <a:p>
            <a:pPr>
              <a:buFontTx/>
              <a:buChar char="-"/>
            </a:pPr>
            <a:r>
              <a:rPr lang="th-TH" sz="2400" dirty="0" smtClean="0">
                <a:latin typeface="Arial" panose="020B0604020202020204" pitchFamily="34" charset="0"/>
              </a:rPr>
              <a:t>เป็นการจ่ายตามหลักความเสียหายที่แท้จริง ไม่ใช่เป็นการจ่ายตามจำนวนเงินที่ตกลงไว้</a:t>
            </a:r>
          </a:p>
          <a:p>
            <a:pPr>
              <a:buFontTx/>
              <a:buChar char="-"/>
            </a:pPr>
            <a:r>
              <a:rPr lang="th-TH" sz="2400" dirty="0" smtClean="0">
                <a:latin typeface="Arial" panose="020B0604020202020204" pitchFamily="34" charset="0"/>
              </a:rPr>
              <a:t>กรมธรรม์ทั้งสองฉบับจะต้อง  </a:t>
            </a:r>
            <a:r>
              <a:rPr lang="th-TH" sz="2400" b="1" u="sng" dirty="0" smtClean="0">
                <a:latin typeface="Arial" panose="020B0604020202020204" pitchFamily="34" charset="0"/>
              </a:rPr>
              <a:t>เฉลี่ยรับผิด</a:t>
            </a:r>
            <a:r>
              <a:rPr lang="th-TH" sz="2400" b="1" dirty="0" smtClean="0">
                <a:latin typeface="Arial" panose="020B0604020202020204" pitchFamily="34" charset="0"/>
              </a:rPr>
              <a:t> </a:t>
            </a:r>
            <a:r>
              <a:rPr lang="th-TH" sz="2400" dirty="0" smtClean="0">
                <a:latin typeface="Arial" panose="020B0604020202020204" pitchFamily="34" charset="0"/>
              </a:rPr>
              <a:t>ตามความเสียที่แท้จริงไม่เกินยอดคุ้มครอง </a:t>
            </a:r>
            <a:endParaRPr lang="th-TH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th-TH" sz="2400" b="1" dirty="0" smtClean="0">
                <a:latin typeface="Arial" panose="020B0604020202020204" pitchFamily="34" charset="0"/>
              </a:rPr>
              <a:t>2. การจ่ายเงินค่าเสียหายต่อร่างกาย หรืออนามัย </a:t>
            </a:r>
            <a:r>
              <a:rPr lang="th-TH" sz="1800" b="1" dirty="0" smtClean="0">
                <a:latin typeface="Arial" panose="020B0604020202020204" pitchFamily="34" charset="0"/>
              </a:rPr>
              <a:t>(ตาบอด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h-TH" sz="1800" b="1" dirty="0" smtClean="0">
                <a:latin typeface="Arial" panose="020B0604020202020204" pitchFamily="34" charset="0"/>
              </a:rPr>
              <a:t>หูหนวก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h-TH" sz="1800" b="1" dirty="0" smtClean="0">
                <a:latin typeface="Arial" panose="020B0604020202020204" pitchFamily="34" charset="0"/>
              </a:rPr>
              <a:t>เป็นใบ้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h-TH" sz="1800" b="1" dirty="0" smtClean="0">
                <a:latin typeface="Arial" panose="020B0604020202020204" pitchFamily="34" charset="0"/>
              </a:rPr>
              <a:t>สูญเสียอวัยวะ ฯลฯ)</a:t>
            </a:r>
          </a:p>
          <a:p>
            <a:pPr>
              <a:buFontTx/>
              <a:buChar char="-"/>
            </a:pPr>
            <a:r>
              <a:rPr lang="th-TH" sz="2400" dirty="0" smtClean="0">
                <a:latin typeface="Arial" panose="020B0604020202020204" pitchFamily="34" charset="0"/>
              </a:rPr>
              <a:t>เป็นการจ่ายเงินจำนวนเงินแน่นอนที่ตกลงไว้ แต่ไม่ใช่การจ่ายตามหลักความเสียหายที่แท้จริง </a:t>
            </a:r>
          </a:p>
          <a:p>
            <a:pPr>
              <a:buFontTx/>
              <a:buChar char="-"/>
            </a:pPr>
            <a:r>
              <a:rPr lang="th-TH" sz="2400" dirty="0" smtClean="0">
                <a:latin typeface="Arial" panose="020B0604020202020204" pitchFamily="34" charset="0"/>
              </a:rPr>
              <a:t>กรมธรรม์ทั้งสองฉบับจะต้อง </a:t>
            </a:r>
            <a:r>
              <a:rPr lang="th-TH" sz="2400" b="1" u="sng" dirty="0" smtClean="0">
                <a:latin typeface="Arial" panose="020B0604020202020204" pitchFamily="34" charset="0"/>
              </a:rPr>
              <a:t>รับผิดร่วมกัน</a:t>
            </a:r>
            <a:r>
              <a:rPr lang="th-TH" sz="2400" b="1" dirty="0" smtClean="0">
                <a:latin typeface="Arial" panose="020B0604020202020204" pitchFamily="34" charset="0"/>
              </a:rPr>
              <a:t> </a:t>
            </a:r>
            <a:r>
              <a:rPr lang="th-TH" sz="2400" dirty="0" smtClean="0">
                <a:latin typeface="Arial" panose="020B0604020202020204" pitchFamily="34" charset="0"/>
              </a:rPr>
              <a:t>ในยอดความคุ้มครองที่ระบุไว้ตามกรมธรรม์</a:t>
            </a:r>
            <a:endParaRPr lang="th-TH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th-TH" sz="2400" b="1" dirty="0" smtClean="0">
                <a:latin typeface="Arial" panose="020B0604020202020204" pitchFamily="34" charset="0"/>
              </a:rPr>
              <a:t>3.     การ</a:t>
            </a:r>
            <a:r>
              <a:rPr lang="th-TH" sz="2400" b="1" dirty="0">
                <a:latin typeface="Arial" panose="020B0604020202020204" pitchFamily="34" charset="0"/>
              </a:rPr>
              <a:t>จ่ายเงินค่าเสียหายต่อ</a:t>
            </a:r>
            <a:r>
              <a:rPr lang="th-TH" sz="2400" b="1" dirty="0" smtClean="0">
                <a:latin typeface="Arial" panose="020B0604020202020204" pitchFamily="34" charset="0"/>
              </a:rPr>
              <a:t>ชีวิต </a:t>
            </a:r>
            <a:endParaRPr lang="th-TH" sz="2400" b="1" dirty="0">
              <a:latin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th-TH" sz="2400" dirty="0" smtClean="0">
                <a:latin typeface="Arial" panose="020B0604020202020204" pitchFamily="34" charset="0"/>
              </a:rPr>
              <a:t>เป็นการจ่ายเงินเต็มความคุ้มครองกรณีเข้าเงื่อนไขเสียชีวิต จึงเป็นการจ่ายเงินแน่นอนที่ตกลงไว้</a:t>
            </a:r>
          </a:p>
          <a:p>
            <a:pPr>
              <a:buFontTx/>
              <a:buChar char="-"/>
            </a:pPr>
            <a:r>
              <a:rPr lang="th-TH" sz="2400" dirty="0" smtClean="0">
                <a:latin typeface="Arial" panose="020B0604020202020204" pitchFamily="34" charset="0"/>
              </a:rPr>
              <a:t>กรมธรรม์ทั้งสองฉบับจะต้อง </a:t>
            </a:r>
            <a:r>
              <a:rPr lang="th-TH" sz="2400" b="1" u="sng" dirty="0" smtClean="0">
                <a:latin typeface="Arial" panose="020B0604020202020204" pitchFamily="34" charset="0"/>
              </a:rPr>
              <a:t>รับผิดร่วมกัน</a:t>
            </a:r>
            <a:r>
              <a:rPr lang="th-TH" sz="2400" b="1" dirty="0" smtClean="0">
                <a:latin typeface="Arial" panose="020B0604020202020204" pitchFamily="34" charset="0"/>
              </a:rPr>
              <a:t> </a:t>
            </a:r>
            <a:r>
              <a:rPr lang="th-TH" sz="2400" dirty="0" smtClean="0">
                <a:latin typeface="Arial" panose="020B0604020202020204" pitchFamily="34" charset="0"/>
              </a:rPr>
              <a:t>ในยอดความคุ้มครองที่ระบุไว้ตามกรมธรรม์</a:t>
            </a:r>
            <a:endParaRPr lang="th-TH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รับช่วงสิทธิ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/>
              <a:t>ประมวลกฎหมายแพ่งและพาณิชย์ </a:t>
            </a:r>
            <a:r>
              <a:rPr lang="th-TH" b="1" dirty="0" smtClean="0"/>
              <a:t>มาตรา 880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รับช่วงสิทธิ มีหลักดังนี้</a:t>
            </a:r>
          </a:p>
          <a:p>
            <a:pPr marL="0" indent="0">
              <a:buNone/>
            </a:pPr>
            <a:endParaRPr lang="th-TH" b="1" dirty="0" smtClean="0"/>
          </a:p>
          <a:p>
            <a:pPr>
              <a:buFontTx/>
              <a:buChar char="-"/>
            </a:pPr>
            <a:r>
              <a:rPr lang="th-TH" dirty="0" smtClean="0"/>
              <a:t>เกิดวินาศภัย โดยการกระทำของบุคคลภายนอก</a:t>
            </a:r>
          </a:p>
          <a:p>
            <a:pPr>
              <a:buFontTx/>
              <a:buChar char="-"/>
            </a:pPr>
            <a:r>
              <a:rPr lang="th-TH" dirty="0" smtClean="0"/>
              <a:t>ผู้รับประกันภัยได้ชดใช้ค่าสินไหมทดแทนแล้ว</a:t>
            </a:r>
          </a:p>
          <a:p>
            <a:pPr>
              <a:buFontTx/>
              <a:buChar char="-"/>
            </a:pPr>
            <a:r>
              <a:rPr lang="th-TH" dirty="0" smtClean="0"/>
              <a:t>รับช่วงสิทธิได้ไม่เกินจำนวนที่ได้ชดใช้ไป</a:t>
            </a:r>
          </a:p>
          <a:p>
            <a:pPr marL="0" indent="0">
              <a:buNone/>
            </a:pPr>
            <a:endParaRPr lang="th-TH" b="1" dirty="0" smtClean="0"/>
          </a:p>
          <a:p>
            <a:pPr>
              <a:buFontTx/>
              <a:buChar char="-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6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อายุความรับช่วงสิทธิ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/>
              <a:t>ประมวลกฎหมายแพ่งและพาณิชย์ มาตรา </a:t>
            </a:r>
            <a:r>
              <a:rPr lang="th-TH" b="1" dirty="0" smtClean="0"/>
              <a:t>882</a:t>
            </a:r>
          </a:p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r>
              <a:rPr lang="th-TH" dirty="0" smtClean="0"/>
              <a:t>กรณีเรียกให้ชดใช้ค่าสินไหมทดแทน</a:t>
            </a:r>
          </a:p>
          <a:p>
            <a:pPr marL="0" indent="0">
              <a:buNone/>
            </a:pPr>
            <a:r>
              <a:rPr lang="th-TH" dirty="0" smtClean="0"/>
              <a:t>- ห้ามมิให้ฟ้องคดี เมื่อพ้นกำหนดเวลาภายใน 2 ปี นับแต่วันวินาศภัย</a:t>
            </a: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กรณีเรียกให้ใช้หรือให้คืนเบี้ยประกันภัย</a:t>
            </a:r>
          </a:p>
          <a:p>
            <a:pPr marL="0" indent="0">
              <a:buNone/>
            </a:pPr>
            <a:r>
              <a:rPr lang="th-TH" dirty="0" smtClean="0"/>
              <a:t>- ห้ามมิให้ฟ้องคดี เมื่อพ้นกำหนดเวลาภายใน 2 ปี นับแต่วันซึ่งสิทธิจะเรียกให้ใช้หรือคืนเบี้ยประกันภัยถึงกำหนด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237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อายุความละเมิด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/>
              <a:t>ประมวลกฎหมายแพ่งและพาณิชย์ มาตรา </a:t>
            </a:r>
            <a:r>
              <a:rPr lang="th-TH" b="1" dirty="0" smtClean="0"/>
              <a:t>448</a:t>
            </a:r>
          </a:p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r>
              <a:rPr lang="th-TH" dirty="0" smtClean="0"/>
              <a:t>กรณีเรียกให้ชดใช้ค่าเสียหายจากเหตุละเมิด</a:t>
            </a:r>
          </a:p>
          <a:p>
            <a:pPr marL="0" indent="0">
              <a:buNone/>
            </a:pPr>
            <a:r>
              <a:rPr lang="th-TH" dirty="0" smtClean="0"/>
              <a:t>- ขาดอายุความเมื่อพ้น 1ปี นับแต่วันที่ผู้เสียหายรู้ถึงการละเมิด และรู้ตัวผู้จะพึงต้องใช้ค่าสินไหมทดแทน หรือ 10ปี นับแต่วันทำละเมิด</a:t>
            </a:r>
            <a:endParaRPr lang="th-TH" dirty="0"/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7553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ประกันภัยค้ำจุน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/>
          <a:lstStyle/>
          <a:p>
            <a:pPr marL="0" indent="0">
              <a:buNone/>
            </a:pPr>
            <a:r>
              <a:rPr lang="th-TH" b="1" dirty="0"/>
              <a:t>ประมวลกฎหมายแพ่งและพาณิชย์ มาตรา </a:t>
            </a:r>
            <a:r>
              <a:rPr lang="th-TH" b="1" dirty="0" smtClean="0"/>
              <a:t>887</a:t>
            </a:r>
          </a:p>
          <a:p>
            <a:pPr marL="0" indent="0">
              <a:buNone/>
            </a:pPr>
            <a:r>
              <a:rPr lang="th-TH" dirty="0" smtClean="0"/>
              <a:t>หลักเกณฑ์</a:t>
            </a:r>
            <a:endParaRPr lang="th-TH" dirty="0"/>
          </a:p>
          <a:p>
            <a:pPr>
              <a:buFontTx/>
              <a:buChar char="-"/>
            </a:pPr>
            <a:r>
              <a:rPr lang="th-TH" dirty="0" smtClean="0"/>
              <a:t>ผู้รับประกันภัย ตกลงจะใช้ค่าสินไหมทดแทน </a:t>
            </a:r>
            <a:r>
              <a:rPr lang="th-TH" u="sng" dirty="0" smtClean="0"/>
              <a:t>ในนาม</a:t>
            </a:r>
            <a:r>
              <a:rPr lang="th-TH" dirty="0" smtClean="0"/>
              <a:t>  ของผู้เอาประกันภัย</a:t>
            </a:r>
          </a:p>
          <a:p>
            <a:pPr>
              <a:buFontTx/>
              <a:buChar char="-"/>
            </a:pPr>
            <a:r>
              <a:rPr lang="th-TH" dirty="0" smtClean="0"/>
              <a:t>เพื่อความวินาศภัยที่เกิดขึ้นแก่บุคคลอีกคนหนึ่ง </a:t>
            </a:r>
            <a:r>
              <a:rPr lang="th-TH" u="sng" dirty="0" smtClean="0"/>
              <a:t>ซึ่งผู้เอาประกัยจะต้องรับผิดชอบ</a:t>
            </a:r>
          </a:p>
          <a:p>
            <a:pPr>
              <a:buFontTx/>
              <a:buChar char="-"/>
            </a:pPr>
            <a:r>
              <a:rPr lang="th-TH" dirty="0" smtClean="0"/>
              <a:t>ค่าสินไหมทดแทนจะไม่เกินไปกว่าจำนวนความรับผิดที่ผู้รับประกันภัยจะต้องชดใช้ตามความรับผิดที่ระบุไว้ในสัญญาประกันภัย</a:t>
            </a:r>
          </a:p>
          <a:p>
            <a:pPr>
              <a:buFontTx/>
              <a:buChar char="-"/>
            </a:pPr>
            <a:r>
              <a:rPr lang="th-TH" dirty="0" smtClean="0"/>
              <a:t>กรณีเป็นคดี ให้ผู้เสียหาย</a:t>
            </a:r>
            <a:r>
              <a:rPr lang="th-TH" u="sng" dirty="0" smtClean="0"/>
              <a:t>เรียกตัวผู้เอาประกันภัย</a:t>
            </a:r>
            <a:r>
              <a:rPr lang="th-TH" dirty="0" smtClean="0"/>
              <a:t> เข้ามาในคดีด้วย</a:t>
            </a:r>
          </a:p>
          <a:p>
            <a:pPr>
              <a:buFontTx/>
              <a:buChar char="-"/>
            </a:pPr>
            <a:r>
              <a:rPr lang="th-TH" dirty="0" smtClean="0"/>
              <a:t>ความรับผิดของผู้รับประกันภัย</a:t>
            </a:r>
            <a:r>
              <a:rPr lang="th-TH" u="sng" dirty="0" smtClean="0"/>
              <a:t>ยังไม่หลุดพ้น</a:t>
            </a:r>
            <a:r>
              <a:rPr lang="th-TH" dirty="0" smtClean="0"/>
              <a:t>ต่อผู้เสียหาย แม้จะส่งค่าสินไหมทดแทนให้แก่ผู้เอาประกันภัยแล้ว  </a:t>
            </a:r>
            <a:r>
              <a:rPr lang="th-TH" u="sng" dirty="0" smtClean="0"/>
              <a:t>เว้นแต่</a:t>
            </a:r>
            <a:r>
              <a:rPr lang="th-TH" dirty="0" smtClean="0"/>
              <a:t>ผู้รับประกันภัยจะพิสูจน์ได้ว่าผู้เอาประกันภัยได้นำค่าสินไหมทดแทนนั้น ไปใช้ให้แก่ผู้เสียหายแล้ว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710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rial" panose="020B0604020202020204" pitchFamily="34" charset="0"/>
              </a:rPr>
              <a:t>กรมธรรม์ประกันภัยรถยนต์ภาคสมัครใจ</a:t>
            </a:r>
            <a:endParaRPr lang="th-TH" b="1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h-TH" dirty="0" smtClean="0">
                <a:latin typeface="Arial" panose="020B0604020202020204" pitchFamily="34" charset="0"/>
              </a:rPr>
              <a:t>ประเภทความคุ้มครองกรมธรรม์ประกันภัยรถยนต์ภาคสมัครใจ</a:t>
            </a:r>
          </a:p>
          <a:p>
            <a:pPr marL="0" indent="0">
              <a:buNone/>
            </a:pPr>
            <a:endParaRPr lang="th-TH" dirty="0"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019379"/>
              </p:ext>
            </p:extLst>
          </p:nvPr>
        </p:nvGraphicFramePr>
        <p:xfrm>
          <a:off x="323528" y="2519382"/>
          <a:ext cx="8424936" cy="2208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5760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TYPE</a:t>
                      </a:r>
                      <a:endParaRPr lang="th-TH" sz="1600" b="1" kern="1200" dirty="0">
                        <a:solidFill>
                          <a:schemeClr val="lt1"/>
                        </a:solidFill>
                        <a:latin typeface="Aharoni" panose="02010803020104030203" pitchFamily="2" charset="-79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OWN DAMAGE</a:t>
                      </a:r>
                      <a:endParaRPr lang="th-TH" sz="1600" b="1" kern="1200" dirty="0">
                        <a:solidFill>
                          <a:schemeClr val="lt1"/>
                        </a:solidFill>
                        <a:latin typeface="Aharoni" panose="02010803020104030203" pitchFamily="2" charset="-79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TPPD</a:t>
                      </a:r>
                      <a:endParaRPr lang="th-TH" sz="1600" b="1" kern="1200" dirty="0">
                        <a:solidFill>
                          <a:schemeClr val="lt1"/>
                        </a:solidFill>
                        <a:latin typeface="Aharoni" panose="02010803020104030203" pitchFamily="2" charset="-79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TPBI</a:t>
                      </a:r>
                      <a:endParaRPr lang="th-TH" sz="1600" b="1" kern="1200" dirty="0">
                        <a:solidFill>
                          <a:schemeClr val="lt1"/>
                        </a:solidFill>
                        <a:latin typeface="Aharoni" panose="02010803020104030203" pitchFamily="2" charset="-79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THIEF</a:t>
                      </a:r>
                      <a:endParaRPr lang="th-TH" sz="1600" b="1" kern="1200" dirty="0">
                        <a:solidFill>
                          <a:schemeClr val="lt1"/>
                        </a:solidFill>
                        <a:latin typeface="Aharoni" panose="02010803020104030203" pitchFamily="2" charset="-79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FIRE</a:t>
                      </a:r>
                      <a:endParaRPr lang="th-TH" sz="1600" b="1" kern="1200" dirty="0">
                        <a:solidFill>
                          <a:schemeClr val="lt1"/>
                        </a:solidFill>
                        <a:latin typeface="Aharoni" panose="02010803020104030203" pitchFamily="2" charset="-79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495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796145"/>
              </p:ext>
            </p:extLst>
          </p:nvPr>
        </p:nvGraphicFramePr>
        <p:xfrm>
          <a:off x="323528" y="4719424"/>
          <a:ext cx="8424936" cy="43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4377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     *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6" name="Smiley Face 5"/>
          <p:cNvSpPr/>
          <p:nvPr/>
        </p:nvSpPr>
        <p:spPr>
          <a:xfrm>
            <a:off x="2175511" y="3246510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Smiley Face 6"/>
          <p:cNvSpPr/>
          <p:nvPr/>
        </p:nvSpPr>
        <p:spPr>
          <a:xfrm>
            <a:off x="7828139" y="3246510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Smiley Face 7"/>
          <p:cNvSpPr/>
          <p:nvPr/>
        </p:nvSpPr>
        <p:spPr>
          <a:xfrm>
            <a:off x="6387979" y="3251195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Smiley Face 8"/>
          <p:cNvSpPr/>
          <p:nvPr/>
        </p:nvSpPr>
        <p:spPr>
          <a:xfrm>
            <a:off x="4875811" y="3246510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Smiley Face 9"/>
          <p:cNvSpPr/>
          <p:nvPr/>
        </p:nvSpPr>
        <p:spPr>
          <a:xfrm>
            <a:off x="3507659" y="3246510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Smiley Face 10"/>
          <p:cNvSpPr/>
          <p:nvPr/>
        </p:nvSpPr>
        <p:spPr>
          <a:xfrm>
            <a:off x="7843918" y="3796430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Smiley Face 11"/>
          <p:cNvSpPr/>
          <p:nvPr/>
        </p:nvSpPr>
        <p:spPr>
          <a:xfrm>
            <a:off x="6403758" y="3796430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Smiley Face 12"/>
          <p:cNvSpPr/>
          <p:nvPr/>
        </p:nvSpPr>
        <p:spPr>
          <a:xfrm>
            <a:off x="4867417" y="3796430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Smiley Face 13"/>
          <p:cNvSpPr/>
          <p:nvPr/>
        </p:nvSpPr>
        <p:spPr>
          <a:xfrm>
            <a:off x="3499265" y="3796430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Smiley Face 14"/>
          <p:cNvSpPr/>
          <p:nvPr/>
        </p:nvSpPr>
        <p:spPr>
          <a:xfrm>
            <a:off x="4875811" y="4319965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Smiley Face 15"/>
          <p:cNvSpPr/>
          <p:nvPr/>
        </p:nvSpPr>
        <p:spPr>
          <a:xfrm>
            <a:off x="3507659" y="4319965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Smiley Face 16"/>
          <p:cNvSpPr/>
          <p:nvPr/>
        </p:nvSpPr>
        <p:spPr>
          <a:xfrm>
            <a:off x="2159732" y="4725144"/>
            <a:ext cx="360040" cy="360040"/>
          </a:xfrm>
          <a:prstGeom prst="smileyFac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Smiley Face 17"/>
          <p:cNvSpPr/>
          <p:nvPr/>
        </p:nvSpPr>
        <p:spPr>
          <a:xfrm>
            <a:off x="7812360" y="4725144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Smiley Face 18"/>
          <p:cNvSpPr/>
          <p:nvPr/>
        </p:nvSpPr>
        <p:spPr>
          <a:xfrm>
            <a:off x="6372200" y="4729829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Smiley Face 19"/>
          <p:cNvSpPr/>
          <p:nvPr/>
        </p:nvSpPr>
        <p:spPr>
          <a:xfrm>
            <a:off x="4860032" y="4725144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Smiley Face 20"/>
          <p:cNvSpPr/>
          <p:nvPr/>
        </p:nvSpPr>
        <p:spPr>
          <a:xfrm>
            <a:off x="3491880" y="4725144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267647"/>
              </p:ext>
            </p:extLst>
          </p:nvPr>
        </p:nvGraphicFramePr>
        <p:xfrm>
          <a:off x="323528" y="5157192"/>
          <a:ext cx="8424936" cy="43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4377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     *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23" name="Smiley Face 22"/>
          <p:cNvSpPr/>
          <p:nvPr/>
        </p:nvSpPr>
        <p:spPr>
          <a:xfrm>
            <a:off x="2175511" y="5157192"/>
            <a:ext cx="360040" cy="360040"/>
          </a:xfrm>
          <a:prstGeom prst="smileyFac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Smiley Face 23"/>
          <p:cNvSpPr/>
          <p:nvPr/>
        </p:nvSpPr>
        <p:spPr>
          <a:xfrm>
            <a:off x="4875811" y="5157192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Smiley Face 24"/>
          <p:cNvSpPr/>
          <p:nvPr/>
        </p:nvSpPr>
        <p:spPr>
          <a:xfrm>
            <a:off x="3507659" y="5157192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TextBox 25"/>
          <p:cNvSpPr txBox="1"/>
          <p:nvPr/>
        </p:nvSpPr>
        <p:spPr>
          <a:xfrm>
            <a:off x="683568" y="587727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หมายเหตุ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:      </a:t>
            </a:r>
            <a:r>
              <a:rPr lang="th-TH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คุ้มครองเฉพาะชนกับยานพาหนะทางบก เท่านั้น</a:t>
            </a:r>
          </a:p>
        </p:txBody>
      </p:sp>
      <p:sp>
        <p:nvSpPr>
          <p:cNvPr id="27" name="Smiley Face 26"/>
          <p:cNvSpPr/>
          <p:nvPr/>
        </p:nvSpPr>
        <p:spPr>
          <a:xfrm>
            <a:off x="1907704" y="5958862"/>
            <a:ext cx="360040" cy="360040"/>
          </a:xfrm>
          <a:prstGeom prst="smileyFac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7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การสละสิทธิในการไล่เบี้ย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/>
          <a:lstStyle/>
          <a:p>
            <a:pPr marL="0" indent="0" algn="ctr">
              <a:buNone/>
            </a:pPr>
            <a:r>
              <a:rPr lang="th-TH" b="1" dirty="0" smtClean="0"/>
              <a:t>หมวดการคุ้มครองความเสียหายต่อรถยนต์</a:t>
            </a:r>
          </a:p>
          <a:p>
            <a:pPr marL="0" indent="0">
              <a:buNone/>
            </a:pPr>
            <a:r>
              <a:rPr lang="th-TH" dirty="0" smtClean="0"/>
              <a:t>ข้อ 6. การสละสิทธิ</a:t>
            </a:r>
            <a:endParaRPr lang="th-TH" dirty="0"/>
          </a:p>
          <a:p>
            <a:pPr marL="0" indent="0">
              <a:buNone/>
              <a:tabLst>
                <a:tab pos="355600" algn="l"/>
              </a:tabLst>
            </a:pPr>
            <a:r>
              <a:rPr lang="th-TH" dirty="0" smtClean="0"/>
              <a:t>	กรณีที่มีความเสียหายต่อรถยนต์เมื่อบุคคลอื่นเป็นผู้ใชรถยนต์ </a:t>
            </a:r>
            <a:r>
              <a:rPr lang="th-TH" u="sng" dirty="0" smtClean="0"/>
              <a:t>โดยได้รับความยินยอม</a:t>
            </a:r>
            <a:r>
              <a:rPr lang="th-TH" dirty="0" smtClean="0"/>
              <a:t> จากผู้เอาประกันภัย บริษัทจะสละสิทธิในการไล่เบี้ยจากผู้ใช้รถยนต์นั้น</a:t>
            </a:r>
          </a:p>
          <a:p>
            <a:pPr marL="0" indent="0">
              <a:buNone/>
            </a:pPr>
            <a:r>
              <a:rPr lang="th-TH" dirty="0" smtClean="0"/>
              <a:t>     </a:t>
            </a:r>
            <a:r>
              <a:rPr lang="th-TH" u="sng" dirty="0" smtClean="0"/>
              <a:t>เว้นแต่</a:t>
            </a:r>
            <a:r>
              <a:rPr lang="th-TH" dirty="0" smtClean="0"/>
              <a:t>  การใช้โดยบุคคลของสถานให้บริการเกี่ยวกับ</a:t>
            </a:r>
          </a:p>
          <a:p>
            <a:pPr>
              <a:buFontTx/>
              <a:buChar char="-"/>
            </a:pPr>
            <a:r>
              <a:rPr lang="th-TH" dirty="0" smtClean="0"/>
              <a:t>การซ่อมแซมรถ</a:t>
            </a:r>
          </a:p>
          <a:p>
            <a:pPr>
              <a:buFontTx/>
              <a:buChar char="-"/>
            </a:pPr>
            <a:r>
              <a:rPr lang="th-TH" dirty="0" smtClean="0"/>
              <a:t>การทำความสะอาด</a:t>
            </a:r>
          </a:p>
          <a:p>
            <a:pPr>
              <a:buFontTx/>
              <a:buChar char="-"/>
            </a:pPr>
            <a:r>
              <a:rPr lang="th-TH" dirty="0" smtClean="0"/>
              <a:t>การบำรุงรักษารถ</a:t>
            </a:r>
          </a:p>
          <a:p>
            <a:pPr>
              <a:buFontTx/>
              <a:buChar char="-"/>
            </a:pPr>
            <a:r>
              <a:rPr lang="th-TH" dirty="0" smtClean="0"/>
              <a:t>การติดตั้งอุปกรณ์เพิ่มเติม</a:t>
            </a:r>
          </a:p>
          <a:p>
            <a:pPr indent="101600">
              <a:buFont typeface="Wingdings" panose="05000000000000000000" pitchFamily="2" charset="2"/>
              <a:buChar char="q"/>
              <a:tabLst>
                <a:tab pos="719138" algn="l"/>
              </a:tabLst>
            </a:pPr>
            <a:r>
              <a:rPr lang="th-TH" dirty="0"/>
              <a:t> </a:t>
            </a:r>
            <a:r>
              <a:rPr lang="th-TH" dirty="0" smtClean="0"/>
              <a:t>    เมื่อรถยนต์ได้ส่งมอบให้ เพื่อรับบริการนั้น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088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600200"/>
          </a:xfrm>
        </p:spPr>
        <p:txBody>
          <a:bodyPr/>
          <a:lstStyle/>
          <a:p>
            <a:r>
              <a:rPr lang="th-TH" b="1" dirty="0">
                <a:latin typeface="Arial" panose="020B0604020202020204" pitchFamily="34" charset="0"/>
              </a:rPr>
              <a:t>ข้อยกเว้นความคุ้มครองกรมธรรม์ภาคสมัครใจ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56592"/>
              </p:ext>
            </p:extLst>
          </p:nvPr>
        </p:nvGraphicFramePr>
        <p:xfrm>
          <a:off x="251520" y="1267997"/>
          <a:ext cx="8712968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1656184"/>
                <a:gridCol w="1872208"/>
                <a:gridCol w="1872208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Arial" panose="020B0604020202020204" pitchFamily="34" charset="0"/>
                        </a:rPr>
                        <a:t>ประเภทข้อยกเว้น</a:t>
                      </a:r>
                      <a:endParaRPr lang="th-TH" sz="2800" dirty="0"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Aharoni" panose="02010803020104030203" pitchFamily="2" charset="-79"/>
                          <a:ea typeface="+mn-ea"/>
                          <a:cs typeface="Aharoni" panose="02010803020104030203" pitchFamily="2" charset="-79"/>
                        </a:rPr>
                        <a:t>OWN DAMAGE</a:t>
                      </a:r>
                      <a:endParaRPr lang="th-TH" sz="1800" b="1" kern="1200" dirty="0">
                        <a:solidFill>
                          <a:schemeClr val="lt1"/>
                        </a:solidFill>
                        <a:latin typeface="Aharoni" panose="02010803020104030203" pitchFamily="2" charset="-79"/>
                        <a:ea typeface="+mn-ea"/>
                        <a:cs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TPPD</a:t>
                      </a:r>
                      <a:endParaRPr lang="th-TH" dirty="0"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TPBI</a:t>
                      </a:r>
                      <a:endParaRPr lang="th-TH" dirty="0"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90560">
                <a:tc>
                  <a:txBody>
                    <a:bodyPr/>
                    <a:lstStyle/>
                    <a:p>
                      <a:pPr algn="l"/>
                      <a:endParaRPr lang="th-TH" sz="20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ยกเว้นโดยการใช้งาน/ สภาพการใช้งาน</a:t>
                      </a:r>
                      <a:endParaRPr lang="th-T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ctr"/>
                      <a:endParaRPr lang="th-TH" sz="20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ctr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ข้อ 7</a:t>
                      </a:r>
                      <a:endParaRPr lang="th-T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endParaRPr lang="th-TH" sz="20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ยกเว้นโดยการขับขี่/ควบคุมของตัวผู้ขับขี่</a:t>
                      </a:r>
                      <a:endParaRPr lang="th-T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ctr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                          ข้อ 8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,</a:t>
                      </a:r>
                      <a:r>
                        <a:rPr lang="th-TH" sz="20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9</a:t>
                      </a:r>
                      <a:endParaRPr lang="th-T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       </a:t>
                      </a:r>
                    </a:p>
                    <a:p>
                      <a:pPr algn="ctr"/>
                      <a:r>
                        <a:rPr lang="th-TH" sz="20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    </a:t>
                      </a:r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ข้อ 7 (7.1-7.5)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*</a:t>
                      </a:r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ข้อ 7 (7.6)</a:t>
                      </a:r>
                    </a:p>
                    <a:p>
                      <a:pPr algn="ctr"/>
                      <a:endParaRPr lang="th-TH" sz="20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    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*</a:t>
                      </a:r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 ข้อ 7 (7.1-7.5)</a:t>
                      </a:r>
                      <a:endParaRPr lang="en-US" sz="20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*</a:t>
                      </a:r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ข้อ 7 (7.6)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endParaRPr lang="th-TH" sz="20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ยกเว้นโดยความสัมพันธ์</a:t>
                      </a:r>
                      <a:endParaRPr lang="th-T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                  </a:t>
                      </a:r>
                    </a:p>
                    <a:p>
                      <a:pPr algn="ctr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                                                         ข้อ</a:t>
                      </a:r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1.2 (1)</a:t>
                      </a:r>
                      <a:endParaRPr lang="th-T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ctr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                                                  ข้อ </a:t>
                      </a:r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1.1</a:t>
                      </a:r>
                      <a:endParaRPr lang="th-T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endParaRPr lang="th-TH" sz="20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ยกเว้นในสิ่งที่ไม่สามารถควบคุมได้</a:t>
                      </a:r>
                      <a:endParaRPr lang="th-T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     </a:t>
                      </a:r>
                    </a:p>
                    <a:p>
                      <a:pPr algn="ctr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                                                  ข้อ</a:t>
                      </a:r>
                      <a:r>
                        <a:rPr lang="th-TH" sz="20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1.2 (2-4)</a:t>
                      </a:r>
                      <a:endParaRPr lang="th-T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3707904" y="2492896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Smiley Face 5"/>
          <p:cNvSpPr/>
          <p:nvPr/>
        </p:nvSpPr>
        <p:spPr>
          <a:xfrm>
            <a:off x="3707904" y="3501008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Smiley Face 6"/>
          <p:cNvSpPr/>
          <p:nvPr/>
        </p:nvSpPr>
        <p:spPr>
          <a:xfrm>
            <a:off x="5292080" y="4797152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Smiley Face 7"/>
          <p:cNvSpPr/>
          <p:nvPr/>
        </p:nvSpPr>
        <p:spPr>
          <a:xfrm>
            <a:off x="7164288" y="4797152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Smiley Face 8"/>
          <p:cNvSpPr/>
          <p:nvPr/>
        </p:nvSpPr>
        <p:spPr>
          <a:xfrm>
            <a:off x="5292080" y="5805264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636228" y="623731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หมายเหตุ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:      </a:t>
            </a:r>
            <a:r>
              <a:rPr lang="th-TH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มี</a:t>
            </a:r>
            <a:r>
              <a:rPr lang="th-TH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ข้อ8 </a:t>
            </a:r>
            <a:r>
              <a:rPr lang="th-TH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(ข้อสัญญาพิเศษ) พิจารณาประกอบเพิ่มเติม</a:t>
            </a:r>
            <a:endParaRPr lang="th-TH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2" name="Smiley Face 11"/>
          <p:cNvSpPr/>
          <p:nvPr/>
        </p:nvSpPr>
        <p:spPr>
          <a:xfrm>
            <a:off x="1691680" y="6318902"/>
            <a:ext cx="360040" cy="360040"/>
          </a:xfrm>
          <a:prstGeom prst="smileyFac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Smiley Face 12"/>
          <p:cNvSpPr/>
          <p:nvPr/>
        </p:nvSpPr>
        <p:spPr>
          <a:xfrm>
            <a:off x="7164288" y="3573016"/>
            <a:ext cx="360040" cy="360040"/>
          </a:xfrm>
          <a:prstGeom prst="smileyFac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Smiley Face 14"/>
          <p:cNvSpPr/>
          <p:nvPr/>
        </p:nvSpPr>
        <p:spPr>
          <a:xfrm>
            <a:off x="5292080" y="3140968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Smiley Face 15"/>
          <p:cNvSpPr/>
          <p:nvPr/>
        </p:nvSpPr>
        <p:spPr>
          <a:xfrm>
            <a:off x="5292080" y="3573016"/>
            <a:ext cx="360040" cy="360040"/>
          </a:xfrm>
          <a:prstGeom prst="smileyFac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Smiley Face 16"/>
          <p:cNvSpPr/>
          <p:nvPr/>
        </p:nvSpPr>
        <p:spPr>
          <a:xfrm>
            <a:off x="7164288" y="3140968"/>
            <a:ext cx="360040" cy="360040"/>
          </a:xfrm>
          <a:prstGeom prst="smileyFac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77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00200"/>
          </a:xfrm>
        </p:spPr>
        <p:txBody>
          <a:bodyPr/>
          <a:lstStyle/>
          <a:p>
            <a:r>
              <a:rPr lang="th-TH" b="1" dirty="0" smtClean="0">
                <a:latin typeface="Arial" panose="020B0604020202020204" pitchFamily="34" charset="0"/>
              </a:rPr>
              <a:t>ความรู้ที่เกี่ยวข้องกับ</a:t>
            </a:r>
            <a:br>
              <a:rPr lang="th-TH" b="1" dirty="0" smtClean="0">
                <a:latin typeface="Arial" panose="020B0604020202020204" pitchFamily="34" charset="0"/>
              </a:rPr>
            </a:br>
            <a:r>
              <a:rPr lang="th-TH" b="1" dirty="0" smtClean="0">
                <a:latin typeface="Arial" panose="020B0604020202020204" pitchFamily="34" charset="0"/>
              </a:rPr>
              <a:t>งานเรียกร้องค่าสินไหมทดแทน</a:t>
            </a:r>
            <a:endParaRPr lang="th-TH" b="1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th-TH" dirty="0" smtClean="0">
                <a:latin typeface="Arial" panose="020B0604020202020204" pitchFamily="34" charset="0"/>
              </a:rPr>
              <a:t>ประมวลกฎหมายแพ่งและพาณิชย์</a:t>
            </a:r>
          </a:p>
          <a:p>
            <a:pPr>
              <a:buFontTx/>
              <a:buChar char="-"/>
            </a:pPr>
            <a:r>
              <a:rPr lang="th-TH" dirty="0" smtClean="0">
                <a:latin typeface="Arial" panose="020B0604020202020204" pitchFamily="34" charset="0"/>
              </a:rPr>
              <a:t>พ.ร.บ.คุ้มครองผู้ประสบภัยจากรถ พ.ศ.2535</a:t>
            </a:r>
          </a:p>
          <a:p>
            <a:pPr>
              <a:buFontTx/>
              <a:buChar char="-"/>
            </a:pPr>
            <a:r>
              <a:rPr lang="th-TH" dirty="0" smtClean="0">
                <a:latin typeface="Arial" panose="020B0604020202020204" pitchFamily="34" charset="0"/>
              </a:rPr>
              <a:t>พรบ.การทวงถามหนี้ พ.ศ. 2558</a:t>
            </a:r>
          </a:p>
          <a:p>
            <a:pPr>
              <a:buFontTx/>
              <a:buChar char="-"/>
            </a:pPr>
            <a:r>
              <a:rPr lang="th-TH" dirty="0" smtClean="0">
                <a:latin typeface="Arial" panose="020B0604020202020204" pitchFamily="34" charset="0"/>
              </a:rPr>
              <a:t>เงื่อนไขความคุ้มครองและข้อยกเว้นกรมธรรม์ประกันภัยภาคสมัครใจ </a:t>
            </a:r>
          </a:p>
          <a:p>
            <a:pPr>
              <a:buFontTx/>
              <a:buChar char="-"/>
            </a:pPr>
            <a:r>
              <a:rPr lang="th-TH" dirty="0" smtClean="0">
                <a:latin typeface="Arial" panose="020B0604020202020204" pitchFamily="34" charset="0"/>
              </a:rPr>
              <a:t>ประกาศ คำสั่ง และกฎระเบียบข้อบังคับที่เกี่ยวข้อง</a:t>
            </a:r>
          </a:p>
          <a:p>
            <a:pPr>
              <a:buFontTx/>
              <a:buChar char="-"/>
            </a:pPr>
            <a:r>
              <a:rPr lang="th-TH" dirty="0" smtClean="0">
                <a:latin typeface="Arial" panose="020B0604020202020204" pitchFamily="34" charset="0"/>
              </a:rPr>
              <a:t>สัญญาและบันทึกข้อตกลงของสมาคมประกันวินาศภัยไทย</a:t>
            </a:r>
          </a:p>
          <a:p>
            <a:pPr>
              <a:buFontTx/>
              <a:buChar char="-"/>
            </a:pPr>
            <a:r>
              <a:rPr lang="th-TH" dirty="0" smtClean="0">
                <a:latin typeface="Arial" panose="020B0604020202020204" pitchFamily="34" charset="0"/>
              </a:rPr>
              <a:t>การตรวจสอบการอนุมัติซ่อม ความรู้เกี่ยวกับอะไหล่ และการจัดซ่อม</a:t>
            </a:r>
          </a:p>
          <a:p>
            <a:pPr marL="0" indent="0">
              <a:buNone/>
            </a:pPr>
            <a:endParaRPr lang="th-TH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ข้อยกเว้นความคุ้มครองรถประกัน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h-TH" b="1" dirty="0" smtClean="0">
                <a:latin typeface="Arial" panose="020B0604020202020204" pitchFamily="34" charset="0"/>
              </a:rPr>
              <a:t>หมวดการคุ้มครองความเสียหายต่อรถยนต์</a:t>
            </a:r>
          </a:p>
          <a:p>
            <a:pPr marL="0" indent="0" algn="ctr">
              <a:buNone/>
            </a:pPr>
            <a:endParaRPr lang="th-TH" b="1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th-TH" sz="2400" b="1" dirty="0" smtClean="0">
                <a:latin typeface="Arial" panose="020B0604020202020204" pitchFamily="34" charset="0"/>
              </a:rPr>
              <a:t>ข้อ 7. การยกเว้นความเสียหายต่อรถยนต์</a:t>
            </a:r>
          </a:p>
          <a:p>
            <a:pPr marL="0" indent="0">
              <a:buNone/>
            </a:pPr>
            <a:r>
              <a:rPr lang="th-TH" sz="2400" dirty="0" smtClean="0">
                <a:latin typeface="Arial" panose="020B0604020202020204" pitchFamily="34" charset="0"/>
              </a:rPr>
              <a:t>7.1 การเสื่อมราคา หรือการสึกหรอของรถยนต์</a:t>
            </a:r>
          </a:p>
          <a:p>
            <a:pPr marL="0" indent="0">
              <a:buNone/>
            </a:pPr>
            <a:r>
              <a:rPr lang="th-TH" sz="2400" dirty="0" smtClean="0">
                <a:latin typeface="Arial" panose="020B0604020202020204" pitchFamily="34" charset="0"/>
              </a:rPr>
              <a:t>7.2 การแตกหักของเครื่องจักรกลไก/เครื่องไฟฟ้าของรถยนต์อันมิได้เกิดอุบัติเหตุ</a:t>
            </a:r>
          </a:p>
          <a:p>
            <a:pPr marL="0" indent="0">
              <a:buNone/>
            </a:pPr>
            <a:r>
              <a:rPr lang="th-TH" sz="2400" dirty="0" smtClean="0">
                <a:latin typeface="Arial" panose="020B0604020202020204" pitchFamily="34" charset="0"/>
              </a:rPr>
              <a:t>7.3 ความเสียหายโดยตรงต่อรถยนต์ อันเกิดจากการบรรทุกน้ำหนัก อันมิได้เกิดอุบัติเหตุ</a:t>
            </a:r>
          </a:p>
          <a:p>
            <a:pPr marL="0" indent="0">
              <a:buNone/>
            </a:pPr>
            <a:r>
              <a:rPr lang="th-TH" sz="2400" dirty="0" smtClean="0">
                <a:latin typeface="Arial" panose="020B0604020202020204" pitchFamily="34" charset="0"/>
              </a:rPr>
              <a:t>7.4 ความเสียหายต่อยางรถยนต์ อันเกิดจากการฉีกขาดหรือ การระเบิด เว้นแต่มีความเสียหายอื่นของรถยนต์ในเวลาเดียวกัน</a:t>
            </a:r>
          </a:p>
          <a:p>
            <a:pPr marL="0" indent="0">
              <a:buNone/>
            </a:pPr>
            <a:r>
              <a:rPr lang="th-TH" sz="2400" dirty="0" smtClean="0">
                <a:latin typeface="Arial" panose="020B0604020202020204" pitchFamily="34" charset="0"/>
              </a:rPr>
              <a:t>7.5 ความเสียหายอันเกิดจากการขาดการใช้รถยนต์ (ค่าขาดประโยชน์จากการใช้รถ)</a:t>
            </a:r>
            <a:endParaRPr lang="th-TH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0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ข้อยกเว้นความคุ้มครองรถประกัน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000" b="1" dirty="0" smtClean="0"/>
              <a:t>ข้อ 8. การยกเว้นการใช้ การประกันภัยนี้ไม่คุ้มครอง</a:t>
            </a:r>
          </a:p>
          <a:p>
            <a:pPr marL="0" indent="0">
              <a:buNone/>
            </a:pPr>
            <a:r>
              <a:rPr lang="th-TH" sz="2000" dirty="0" smtClean="0"/>
              <a:t>8.1 การใช้รถยนต์นอกอาณาเขตที่คุ้มครอง</a:t>
            </a:r>
          </a:p>
          <a:p>
            <a:pPr marL="0" indent="0">
              <a:buNone/>
            </a:pPr>
            <a:r>
              <a:rPr lang="th-TH" sz="2000" dirty="0" smtClean="0"/>
              <a:t>8.2 การใช้รถยนต์ไปในทางที่ผิดกฎหมาย</a:t>
            </a:r>
          </a:p>
          <a:p>
            <a:pPr marL="0" indent="0">
              <a:buNone/>
            </a:pPr>
            <a:r>
              <a:rPr lang="th-TH" sz="2000" dirty="0" smtClean="0"/>
              <a:t>8.3 การใช้ในการแข่งขันความเร็ว</a:t>
            </a:r>
          </a:p>
          <a:p>
            <a:pPr marL="0" indent="0">
              <a:buNone/>
            </a:pPr>
            <a:endParaRPr lang="th-TH" sz="2000" dirty="0" smtClean="0"/>
          </a:p>
          <a:p>
            <a:pPr marL="0" indent="0">
              <a:buNone/>
            </a:pPr>
            <a:r>
              <a:rPr lang="th-TH" sz="2000" b="1" dirty="0" smtClean="0">
                <a:solidFill>
                  <a:srgbClr val="FF0000"/>
                </a:solidFill>
              </a:rPr>
              <a:t>ข้อ 9. การยกเว้นการใช้อื่นๆการประกันภัยนี้ไม่คุ้มครอง*</a:t>
            </a:r>
          </a:p>
          <a:p>
            <a:pPr marL="0" indent="0">
              <a:buNone/>
            </a:pPr>
            <a:r>
              <a:rPr lang="th-TH" sz="2000" dirty="0" smtClean="0"/>
              <a:t>9.1 การใช้ลากจูง หรือผลักดัน เว้นแต่รถที่ถูกลากจูงได้ประกันภัยไว้กับบริษัทด้วย หรือเป็นรถลากจูงโดยสภาพ หรือรถที่มีระบบห้ามล้อเชื่อมโยงถึงกัน</a:t>
            </a:r>
          </a:p>
          <a:p>
            <a:pPr marL="0" indent="0">
              <a:buNone/>
            </a:pPr>
            <a:r>
              <a:rPr lang="th-TH" sz="2000" dirty="0" smtClean="0"/>
              <a:t>9.2 การใช้รถยนต์นอกเหนือจากที่ระบุไว้ในตารางขณะเกิดอุบัติเหตุ (ใช้รถผิดประเภท)</a:t>
            </a:r>
          </a:p>
          <a:p>
            <a:pPr marL="0" indent="0">
              <a:buNone/>
            </a:pPr>
            <a:r>
              <a:rPr lang="th-TH" sz="2000" dirty="0" smtClean="0"/>
              <a:t>9.3 การขับขี่โดยบุคคลซึ่งมีปริมาณแอลกอฮอล์ในเส้นเลือดไม่น้อยกว่า 50 มิลลิกรัมเปอร์เซนต์</a:t>
            </a:r>
          </a:p>
          <a:p>
            <a:pPr marL="0" indent="0">
              <a:buNone/>
            </a:pPr>
            <a:r>
              <a:rPr lang="th-TH" sz="2000" dirty="0"/>
              <a:t>9.4 การขับขี่โดยบุคคลที่ไม่เคยได้รับใบอนุญาตขับขี่ใดๆ หรือเคยได้รับแต่ถูกตัดสิทธิตามกฎหมาย หรือใช้ใบขับขี่รถจักรยานต์ไปขับขี่รถยนต์</a:t>
            </a:r>
          </a:p>
          <a:p>
            <a:pPr marL="0" indent="0">
              <a:buNone/>
            </a:pPr>
            <a:endParaRPr lang="th-TH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1800" dirty="0" smtClean="0">
                <a:solidFill>
                  <a:srgbClr val="FF0000"/>
                </a:solidFill>
              </a:rPr>
              <a:t>หมายเหตุ </a:t>
            </a:r>
            <a:r>
              <a:rPr lang="en-US" sz="1800" dirty="0" smtClean="0">
                <a:solidFill>
                  <a:srgbClr val="FF0000"/>
                </a:solidFill>
              </a:rPr>
              <a:t>: </a:t>
            </a:r>
            <a:r>
              <a:rPr lang="th-TH" sz="1800" dirty="0" smtClean="0">
                <a:solidFill>
                  <a:srgbClr val="FF0000"/>
                </a:solidFill>
              </a:rPr>
              <a:t>การยกเว้นตามข้อ 9.</a:t>
            </a:r>
            <a:r>
              <a:rPr lang="th-TH" sz="1800" dirty="0">
                <a:solidFill>
                  <a:srgbClr val="FF0000"/>
                </a:solidFill>
              </a:rPr>
              <a:t>1</a:t>
            </a:r>
            <a:r>
              <a:rPr lang="th-TH" sz="1800" dirty="0" smtClean="0">
                <a:solidFill>
                  <a:srgbClr val="FF0000"/>
                </a:solidFill>
              </a:rPr>
              <a:t> – 9.4  จะไม่นำมาบังคับใช้ กรณีไม่ได้เกิดจากความประมาทของผู้ขับขี่รถยนต์</a:t>
            </a:r>
          </a:p>
          <a:p>
            <a:pPr marL="0" indent="0">
              <a:buNone/>
            </a:pPr>
            <a:r>
              <a:rPr lang="th-TH" sz="1800" dirty="0" smtClean="0">
                <a:solidFill>
                  <a:srgbClr val="FF0000"/>
                </a:solidFill>
              </a:rPr>
              <a:t>การยกเว้นตามข้อ 9.4 จะไม่นำมาใช้บังคับ หากผู้ขับขี่ในขณะเกิดความเสียหายเป็นผู้ขับขี่ที่ถูกระบุชื่อในกรมธรรม์ประกันภัย</a:t>
            </a:r>
            <a:endParaRPr lang="th-TH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7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ข้อยกเว้นความรับผิดต่อบุคคลภายนอก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2000" b="1" dirty="0" smtClean="0"/>
              <a:t>ข้อ 1.1 ความเสียหายต่อชีวิต ร่างกาย หรืออนามัย</a:t>
            </a:r>
          </a:p>
          <a:p>
            <a:pPr marL="0" indent="0">
              <a:buNone/>
            </a:pPr>
            <a:r>
              <a:rPr lang="th-TH" sz="2000" dirty="0" smtClean="0"/>
              <a:t>1. ผู้ขับขี่ฝ่ายที่ต้องรับผิดตามกฎหมาย</a:t>
            </a:r>
          </a:p>
          <a:p>
            <a:pPr marL="0" indent="0">
              <a:buNone/>
            </a:pPr>
            <a:r>
              <a:rPr lang="th-TH" sz="2000" dirty="0" smtClean="0"/>
              <a:t>2. ลูกจ้างในทางการที่จ้าง</a:t>
            </a:r>
          </a:p>
          <a:p>
            <a:pPr marL="0" indent="0">
              <a:buNone/>
            </a:pPr>
            <a:r>
              <a:rPr lang="th-TH" sz="2000" dirty="0" smtClean="0"/>
              <a:t>3. คู่สมรส</a:t>
            </a:r>
          </a:p>
          <a:p>
            <a:pPr marL="0" indent="0">
              <a:buNone/>
            </a:pPr>
            <a:r>
              <a:rPr lang="th-TH" sz="2000" dirty="0" smtClean="0"/>
              <a:t>4. บิดา มารดา บุตร ของผู้ขับขี่</a:t>
            </a:r>
          </a:p>
          <a:p>
            <a:pPr marL="0" indent="0">
              <a:buNone/>
            </a:pPr>
            <a:r>
              <a:rPr lang="th-TH" sz="2000" dirty="0" smtClean="0">
                <a:solidFill>
                  <a:srgbClr val="FF0000"/>
                </a:solidFill>
              </a:rPr>
              <a:t>หมายเหตุ </a:t>
            </a:r>
            <a:r>
              <a:rPr lang="en-US" sz="2000" dirty="0" smtClean="0">
                <a:solidFill>
                  <a:srgbClr val="FF0000"/>
                </a:solidFill>
              </a:rPr>
              <a:t>: </a:t>
            </a:r>
            <a:r>
              <a:rPr lang="th-TH" sz="2000" dirty="0" smtClean="0">
                <a:solidFill>
                  <a:srgbClr val="FF0000"/>
                </a:solidFill>
              </a:rPr>
              <a:t>ดูที่ความสัมพันธ์ของ ผู้ขับขี่ กับ บุคคลภายอก</a:t>
            </a:r>
          </a:p>
          <a:p>
            <a:pPr marL="0" indent="0">
              <a:buNone/>
            </a:pPr>
            <a:endParaRPr lang="th-TH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2000" b="1" dirty="0" smtClean="0"/>
              <a:t>ข้อ 1.2 ความเสียหายต่อทรัพย์สิน</a:t>
            </a:r>
          </a:p>
          <a:p>
            <a:pPr marL="0" indent="0">
              <a:buNone/>
            </a:pPr>
            <a:r>
              <a:rPr lang="th-TH" sz="2000" dirty="0" smtClean="0"/>
              <a:t>1. ทรัพย์สินที่ ผู้เอาประกันภัย/ผู้ขับขี่ที่ต้องรับผิด/คู่สมรส/บิดา-มารดา/บุตรของผู้เอาประกันภัยหรือผู้ขับขี่นั้น เป็นเจ้าของ หรือเป็น ผู้เก็บรักษา ควบคุม หรือครอบครอง</a:t>
            </a:r>
          </a:p>
          <a:p>
            <a:pPr marL="0" indent="0">
              <a:buNone/>
            </a:pPr>
            <a:r>
              <a:rPr lang="th-TH" sz="2000" dirty="0" smtClean="0"/>
              <a:t>2. เครื่องชั่ง สะพานรถ สะพานรถไฟ ถนน ทางวิ่ง ทางเดิน สนาม อันเกิดจากการสั่นสะเทือนหรือจากน้ำหนักรถยนต์หรือน้ำหนักบรรทุกของรถยนต์</a:t>
            </a:r>
          </a:p>
          <a:p>
            <a:pPr marL="0" indent="0">
              <a:buNone/>
            </a:pPr>
            <a:r>
              <a:rPr lang="th-TH" sz="2000" dirty="0" smtClean="0"/>
              <a:t>3.สัมภาระหรือทรัพย์สินอื่นใดที่ติดตัวขึ้น/บรรทุก/กำลังยกขึ้น-ยกลง  บนรถยนต์ หรือทรัพย์สินที่รถยนต์กำลังยกจากที่หนึ่งไปยังอีกที่หนึ่ง</a:t>
            </a:r>
          </a:p>
          <a:p>
            <a:pPr marL="0" indent="0">
              <a:buNone/>
            </a:pPr>
            <a:r>
              <a:rPr lang="th-TH" sz="2000" dirty="0" smtClean="0"/>
              <a:t>4. ทรัพย์สินที่ได้รับความเสียหายจากการรั่วไหลจากสารเคมี หรือวัตถุอันตรายที่บรรทุกอยู่ในรถยนต์</a:t>
            </a:r>
          </a:p>
          <a:p>
            <a:pPr marL="0" indent="0">
              <a:buNone/>
            </a:pPr>
            <a:r>
              <a:rPr lang="th-TH" sz="2000" dirty="0" smtClean="0"/>
              <a:t> </a:t>
            </a:r>
            <a:r>
              <a:rPr lang="th-TH" sz="2000" u="sng" dirty="0" smtClean="0"/>
              <a:t>เว้นแต่</a:t>
            </a:r>
            <a:r>
              <a:rPr lang="th-TH" sz="2000" dirty="0" smtClean="0"/>
              <a:t>การรั่วไหลนั้นเกิดจากอุบัติเหตุของรถยนต์หรือเชื้อเพลิงเพื่อการเดินเครื่องของรถยนต์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6177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th-TH" b="1" dirty="0" smtClean="0"/>
              <a:t>ข้อยกเว้นความรับผิดต่อบุคคลภายนอก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2400" b="1" dirty="0" smtClean="0"/>
              <a:t>ข้อ 7. การยกเว้นทั่วไป </a:t>
            </a:r>
          </a:p>
          <a:p>
            <a:pPr marL="0" indent="0">
              <a:buNone/>
            </a:pPr>
            <a:r>
              <a:rPr lang="th-TH" sz="2000" dirty="0" smtClean="0"/>
              <a:t>7.1 การใช้รถยนต์นอกอาณาเขตคุ้มครอง</a:t>
            </a:r>
          </a:p>
          <a:p>
            <a:pPr marL="0" indent="0">
              <a:buNone/>
            </a:pPr>
            <a:r>
              <a:rPr lang="th-TH" sz="2000" dirty="0" smtClean="0"/>
              <a:t>7.2 การใช้รถยนต์ในทางผิดกฎหมาย</a:t>
            </a:r>
          </a:p>
          <a:p>
            <a:pPr marL="0" indent="0">
              <a:buNone/>
            </a:pPr>
            <a:r>
              <a:rPr lang="th-TH" sz="2000" dirty="0" smtClean="0"/>
              <a:t>7.3 การใช้ในการแข่งขันความเร็ว</a:t>
            </a:r>
          </a:p>
          <a:p>
            <a:pPr marL="0" indent="0">
              <a:buNone/>
            </a:pPr>
            <a:r>
              <a:rPr lang="th-TH" sz="2000" dirty="0" smtClean="0"/>
              <a:t>7.4 การใช้ลากจูง หรือผลักดัน เว้นแต่รถที่ถูกลากจูงได้ประกันภัยไว้กับบริษัทด้วย หรือเป็นรถลากจูงโดยสภาพ หรือรถที่มีระบบห้ามล้อเชื่อมโยงถึงกัน</a:t>
            </a:r>
          </a:p>
          <a:p>
            <a:pPr marL="0" indent="0">
              <a:buNone/>
            </a:pPr>
            <a:r>
              <a:rPr lang="th-TH" sz="2000" dirty="0" smtClean="0"/>
              <a:t>7.5 ความรับผิดซึ่งเกิดจากสัญญาที่ผู้ขับขี่ทำขึ้น ซึ่งถ้าไม่มีสัญญานั้นแล้วความรับผิดของผู้ขับขี่จะไม่เกิดขึ้น</a:t>
            </a:r>
          </a:p>
          <a:p>
            <a:pPr marL="0" indent="0">
              <a:buNone/>
            </a:pPr>
            <a:r>
              <a:rPr lang="th-TH" sz="2000" u="sng" dirty="0" smtClean="0">
                <a:solidFill>
                  <a:srgbClr val="FF0000"/>
                </a:solidFill>
              </a:rPr>
              <a:t>7.6 การขับขี่โดยบุคคลซึ่งในขณะขับขี่มีปริมาณในแอลกอฮอล์ในเส้นเลือดไม่น้อยกว่า 50 มิลลิกรัมเปอร์เซ็นต์</a:t>
            </a:r>
          </a:p>
          <a:p>
            <a:pPr marL="0" indent="0">
              <a:buNone/>
            </a:pPr>
            <a:r>
              <a:rPr lang="th-TH" sz="2400" b="1" dirty="0"/>
              <a:t>ข้อ 8. ข้อสัญญา</a:t>
            </a:r>
            <a:r>
              <a:rPr lang="th-TH" sz="2400" b="1" dirty="0" smtClean="0"/>
              <a:t>พิเศษ </a:t>
            </a:r>
          </a:p>
          <a:p>
            <a:pPr marL="0" indent="0" algn="thaiDist" defTabSz="630238">
              <a:buNone/>
            </a:pPr>
            <a:r>
              <a:rPr lang="th-TH" sz="2000" dirty="0" smtClean="0"/>
              <a:t>	ภายใต้จำนวนเงินความรับผิดที่ระบุไว้ในตาราง </a:t>
            </a:r>
            <a:r>
              <a:rPr lang="th-TH" sz="2000" u="sng" dirty="0" smtClean="0"/>
              <a:t>บริษัทจะไม่ยกเอา</a:t>
            </a:r>
            <a:r>
              <a:rPr lang="th-TH" sz="2000" b="1" u="sng" dirty="0" smtClean="0"/>
              <a:t>ความไม่สมบูรณ์แห่งกรมธรรม์ประกันภัย</a:t>
            </a:r>
            <a:r>
              <a:rPr lang="th-TH" sz="2000" u="sng" dirty="0" smtClean="0"/>
              <a:t> หรือ</a:t>
            </a:r>
            <a:r>
              <a:rPr lang="th-TH" sz="2000" b="1" u="sng" dirty="0" smtClean="0"/>
              <a:t>ความประมาทเลินเล่ออย่างร้ายแรงของผู้เอาประกันภัย </a:t>
            </a:r>
            <a:r>
              <a:rPr lang="th-TH" sz="2000" u="sng" dirty="0" smtClean="0"/>
              <a:t>หรือข้อ 7.</a:t>
            </a:r>
            <a:r>
              <a:rPr lang="th-TH" sz="2000" u="sng" dirty="0" smtClean="0">
                <a:latin typeface="Arial" panose="020B0604020202020204" pitchFamily="34" charset="0"/>
              </a:rPr>
              <a:t>1</a:t>
            </a:r>
            <a:r>
              <a:rPr lang="th-TH" sz="2000" u="sng" dirty="0" smtClean="0"/>
              <a:t>  – 7.5  หรือเงื่อนไขทั่วไป </a:t>
            </a:r>
            <a:r>
              <a:rPr lang="th-TH" sz="2000" b="1" u="sng" dirty="0" smtClean="0">
                <a:solidFill>
                  <a:schemeClr val="accent5">
                    <a:lumMod val="75000"/>
                  </a:schemeClr>
                </a:solidFill>
              </a:rPr>
              <a:t>เว้นแต่ข้อ 3. ของหมวดเงื่อนทั่วไป</a:t>
            </a:r>
            <a:r>
              <a:rPr lang="th-TH" sz="2100" b="1" u="sng" dirty="0" smtClean="0">
                <a:solidFill>
                  <a:schemeClr val="accent5">
                    <a:lumMod val="75000"/>
                  </a:schemeClr>
                </a:solidFill>
              </a:rPr>
              <a:t>เป็น</a:t>
            </a:r>
            <a:r>
              <a:rPr lang="th-TH" sz="2100" b="1" u="sng" dirty="0">
                <a:solidFill>
                  <a:schemeClr val="accent5">
                    <a:lumMod val="75000"/>
                  </a:schemeClr>
                </a:solidFill>
              </a:rPr>
              <a:t>ข้อต่อสู้บุคคลภายนอก </a:t>
            </a:r>
            <a:r>
              <a:rPr lang="th-TH" sz="2000" u="sng" dirty="0" smtClean="0"/>
              <a:t>เพื่อปฏิเสธความรับผิดตาม 1.1ในหมวดนี้ </a:t>
            </a:r>
            <a:r>
              <a:rPr lang="th-TH" sz="2000" dirty="0" smtClean="0"/>
              <a:t>(ความเสียหายต่อชีวิต/ร่างกาย/อนามัย)</a:t>
            </a:r>
          </a:p>
          <a:p>
            <a:pPr marL="0" indent="0">
              <a:buNone/>
              <a:tabLst>
                <a:tab pos="630238" algn="l"/>
              </a:tabLst>
            </a:pPr>
            <a:r>
              <a:rPr lang="th-TH" sz="2000" dirty="0" smtClean="0"/>
              <a:t>	ส่วนเงื่อนไข</a:t>
            </a:r>
            <a:r>
              <a:rPr lang="th-TH" sz="2000" u="sng" dirty="0" smtClean="0">
                <a:solidFill>
                  <a:srgbClr val="FF0000"/>
                </a:solidFill>
              </a:rPr>
              <a:t>ข้อ 7.6 บริษัทจะไม่นำมาเป็นข้อต่อสู้บุคคลภายนอก เพื่อปฏิเสธความรับผิดตามข้อ 1.1 และข้อ 1.2</a:t>
            </a:r>
            <a:r>
              <a:rPr lang="th-TH" sz="2000" dirty="0" smtClean="0"/>
              <a:t> ในหมวดนี้ (ความเสียหายต่อชีวิต/ร่างกาย/อนามัย และความเสียหายต่อทรัพย์สิน)</a:t>
            </a:r>
          </a:p>
          <a:p>
            <a:pPr marL="0" indent="0">
              <a:buNone/>
              <a:tabLst>
                <a:tab pos="630238" algn="l"/>
              </a:tabLst>
            </a:pPr>
            <a:r>
              <a:rPr lang="th-TH" sz="2000" dirty="0"/>
              <a:t> </a:t>
            </a:r>
            <a:r>
              <a:rPr lang="th-TH" sz="2000" dirty="0" smtClean="0"/>
              <a:t>             ในกรณีที่บริษัทไม่ต้องรับผิดตามกฎหมาย หรือรับผิดตามกรมธรรม์นี้ต่อผู้เอาประกันภัย แต่บริษัทได้ชดใช้ค่าสินไหมไปแล้วตามวรรคหนึ่งและวรรคสอง ในความรับที่ผู้เอาประกันภัยต้องรับผิดต่อบุคคลภายนอกไปแล้ว </a:t>
            </a:r>
            <a:br>
              <a:rPr lang="th-TH" sz="2000" dirty="0" smtClean="0"/>
            </a:br>
            <a:r>
              <a:rPr lang="th-TH" sz="2000" u="sng" dirty="0" smtClean="0">
                <a:solidFill>
                  <a:srgbClr val="FF0000"/>
                </a:solidFill>
              </a:rPr>
              <a:t>ผู้เอาประกันภัยต้องใช้จำนวนเงินที่บริษัทได้จ่ายไปนั้น คืนให้บริษัทภายใน 7 วัน นับแต่ได้รับหนังสือเรียกร้องจากบริษัท</a:t>
            </a:r>
          </a:p>
          <a:p>
            <a:pPr marL="0" indent="0">
              <a:buNone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6177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th-TH" b="1" dirty="0" smtClean="0"/>
              <a:t>ข้อยกเว้นความรับผิดต่อบุคคลภายนอก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5100" b="1" u="sng" dirty="0" smtClean="0"/>
              <a:t>คำถาม</a:t>
            </a:r>
          </a:p>
          <a:p>
            <a:pPr marL="0" indent="0">
              <a:buNone/>
            </a:pPr>
            <a:endParaRPr lang="th-TH" sz="4000" dirty="0"/>
          </a:p>
          <a:p>
            <a:pPr marL="0" indent="0">
              <a:buNone/>
            </a:pPr>
            <a:r>
              <a:rPr lang="th-TH" sz="4000" dirty="0" smtClean="0"/>
              <a:t>กรณีผู้ขับขี่รถยนต์คันเกิดเหตุไม่ใช่คนเดียวกับผู้เอาประกันภัย </a:t>
            </a:r>
          </a:p>
          <a:p>
            <a:pPr marL="0" indent="0">
              <a:buNone/>
            </a:pPr>
            <a:r>
              <a:rPr lang="th-TH" sz="4000" dirty="0" smtClean="0"/>
              <a:t>บริษัทฯต้องเรียกคืนจาก ผู้ขับขี่หรือ ผู้เอาประกันภัย ?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5730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th-TH" b="1" dirty="0" smtClean="0"/>
              <a:t>ข้อยกเว้นความรับผิดต่อบุคคลภายนอก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5100" b="1" u="sng" dirty="0" smtClean="0"/>
              <a:t>คำตอบ</a:t>
            </a:r>
          </a:p>
          <a:p>
            <a:pPr marL="0" indent="0">
              <a:buNone/>
            </a:pPr>
            <a:r>
              <a:rPr lang="th-TH" sz="2000" dirty="0" smtClean="0"/>
              <a:t>หมวด</a:t>
            </a:r>
            <a:r>
              <a:rPr lang="th-TH" sz="2000" dirty="0"/>
              <a:t>ความรับผิดต่อบุคคลภายนอก ข้อ 4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h-TH" sz="2000" dirty="0" smtClean="0"/>
              <a:t>บุคคล</a:t>
            </a:r>
            <a:r>
              <a:rPr lang="th-TH" sz="2000" dirty="0"/>
              <a:t>ใดซึ่งขับขี่รถยนต์ โดยได้รับความยินยอมจากผู้เอาประกันภัยให้ถือ</a:t>
            </a:r>
            <a:r>
              <a:rPr lang="th-TH" sz="2000" dirty="0" smtClean="0"/>
              <a:t>เสมือนหนึ่งว่า</a:t>
            </a:r>
            <a:r>
              <a:rPr lang="th-TH" sz="2000" dirty="0"/>
              <a:t>เป็นผู้เอาประกันภัยเอง </a:t>
            </a:r>
          </a:p>
          <a:p>
            <a:pPr marL="0" indent="0">
              <a:buNone/>
            </a:pPr>
            <a:r>
              <a:rPr lang="th-TH" sz="2000" dirty="0" smtClean="0"/>
              <a:t>หมวด</a:t>
            </a:r>
            <a:r>
              <a:rPr lang="th-TH" sz="2000" dirty="0"/>
              <a:t>ความรับผิดต่อบุคคลภายนอก ข้อ7.6 </a:t>
            </a:r>
            <a:endParaRPr lang="th-TH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h-TH" sz="2000" dirty="0" smtClean="0"/>
              <a:t>ไม่</a:t>
            </a:r>
            <a:r>
              <a:rPr lang="th-TH" sz="2000" dirty="0"/>
              <a:t>คุ้มครองความรับผิดต่อบุคคลภายนอก ในส่วน ทรัพย์สิน </a:t>
            </a:r>
            <a:r>
              <a:rPr lang="th-TH" sz="2000" dirty="0" smtClean="0"/>
              <a:t>และชีวิต ร่างกาย อนามัย</a:t>
            </a:r>
            <a:endParaRPr lang="th-TH" sz="2000" dirty="0"/>
          </a:p>
          <a:p>
            <a:pPr marL="0" indent="0">
              <a:buNone/>
            </a:pPr>
            <a:r>
              <a:rPr lang="th-TH" sz="2000" dirty="0"/>
              <a:t>หมวดความรับผิดต่อบุคคลภายนอก </a:t>
            </a:r>
            <a:r>
              <a:rPr lang="th-TH" sz="2000" dirty="0" smtClean="0"/>
              <a:t> ข้อ </a:t>
            </a:r>
            <a:r>
              <a:rPr lang="th-TH" sz="2000" dirty="0"/>
              <a:t>8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h-TH" sz="2000" dirty="0" smtClean="0"/>
              <a:t> เงื่อนไข</a:t>
            </a:r>
            <a:r>
              <a:rPr lang="th-TH" sz="2000" dirty="0"/>
              <a:t>ข้อ 7.6 บริษัทฯจะไม่ยกต่อสู้ ปฏิเสธความรับผิดในส่วน ทรัพย์สิน </a:t>
            </a:r>
            <a:r>
              <a:rPr lang="th-TH" sz="2000" dirty="0" smtClean="0"/>
              <a:t>และ</a:t>
            </a:r>
            <a:r>
              <a:rPr lang="th-TH" sz="2000" dirty="0"/>
              <a:t>ชีวิต ร่างกาย </a:t>
            </a:r>
            <a:r>
              <a:rPr lang="th-TH" sz="2000" dirty="0" smtClean="0"/>
              <a:t>อนามัย</a:t>
            </a:r>
          </a:p>
          <a:p>
            <a:pPr marL="0" indent="0">
              <a:buNone/>
            </a:pPr>
            <a:endParaRPr lang="th-TH" sz="2000" dirty="0"/>
          </a:p>
          <a:p>
            <a:pPr marL="0" indent="0">
              <a:buNone/>
            </a:pPr>
            <a:r>
              <a:rPr lang="th-TH" sz="2000" dirty="0" smtClean="0"/>
              <a:t>ประกอบ</a:t>
            </a:r>
            <a:r>
              <a:rPr lang="th-TH" sz="2000" dirty="0"/>
              <a:t>คู่มือตีความกรมธรรม์ประกันภัยรถยนต์ หน้า </a:t>
            </a:r>
            <a:r>
              <a:rPr lang="th-TH" sz="2000" dirty="0" smtClean="0"/>
              <a:t>74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h-TH" sz="2000" dirty="0" smtClean="0"/>
              <a:t>ผู้เอาประกันภัยที่จะถูกเรียกค่าสินไหมทดแทนคืนนั้น หมายถึง ผู้เอาประกันภัยที่เป็นผู้ทำละเมิดต่อบุคคลภายนอกเท่านั้น อาจมิใช่ผู้เอาประกันภัยที่ระบุชื่อในตารางกรมธรรม์ก็ได้</a:t>
            </a:r>
          </a:p>
          <a:p>
            <a:pPr marL="0" indent="0">
              <a:buNone/>
            </a:pPr>
            <a:endParaRPr lang="th-TH" sz="4000" dirty="0"/>
          </a:p>
          <a:p>
            <a:pPr marL="0" indent="0">
              <a:buNone/>
            </a:pP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1794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>
            <a:normAutofit/>
          </a:bodyPr>
          <a:lstStyle/>
          <a:p>
            <a:r>
              <a:rPr lang="th-TH" b="1" dirty="0">
                <a:latin typeface="Arial" panose="020B0604020202020204" pitchFamily="34" charset="0"/>
              </a:rPr>
              <a:t>เอกสารแนบท้ายความคุ้มครองเพิ่มเติมกรมธรรม์ประกันภัยภาคสมัครใจ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507199"/>
              </p:ext>
            </p:extLst>
          </p:nvPr>
        </p:nvGraphicFramePr>
        <p:xfrm>
          <a:off x="539552" y="2239997"/>
          <a:ext cx="8229600" cy="212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1296144"/>
                <a:gridCol w="1728192"/>
                <a:gridCol w="1224136"/>
                <a:gridCol w="1800200"/>
                <a:gridCol w="1234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Type</a:t>
                      </a:r>
                      <a:endParaRPr lang="th-TH" sz="2400" dirty="0"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haroni" panose="02010803020104030203" pitchFamily="2" charset="-79"/>
                        </a:rPr>
                        <a:t>เสียชีวิต</a:t>
                      </a:r>
                      <a:endParaRPr lang="th-TH" sz="2400" dirty="0"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haroni" panose="02010803020104030203" pitchFamily="2" charset="-79"/>
                        </a:rPr>
                        <a:t>สูญเสียอวัยวะ</a:t>
                      </a:r>
                      <a:endParaRPr lang="th-TH" sz="2400" dirty="0"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haroni" panose="02010803020104030203" pitchFamily="2" charset="-79"/>
                        </a:rPr>
                        <a:t>ทุพลภาพ</a:t>
                      </a:r>
                      <a:endParaRPr lang="th-TH" sz="2400" dirty="0"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haroni" panose="02010803020104030203" pitchFamily="2" charset="-79"/>
                        </a:rPr>
                        <a:t>ค่ารักษาพยาบาล</a:t>
                      </a:r>
                      <a:endParaRPr lang="th-TH" sz="2400" dirty="0"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haroni" panose="02010803020104030203" pitchFamily="2" charset="-79"/>
                        </a:rPr>
                        <a:t>ประกันตัว</a:t>
                      </a:r>
                      <a:endParaRPr lang="th-TH" sz="2400" dirty="0"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15008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</a:rPr>
                        <a:t>ร.ย.01</a:t>
                      </a:r>
                      <a:endParaRPr lang="th-TH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04208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</a:rPr>
                        <a:t>ร.ย.02</a:t>
                      </a:r>
                      <a:endParaRPr lang="th-TH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</a:rPr>
                        <a:t>ร.ย.03</a:t>
                      </a:r>
                      <a:endParaRPr lang="th-TH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b="1" dirty="0">
                        <a:solidFill>
                          <a:schemeClr val="bg1"/>
                        </a:solidFill>
                        <a:latin typeface="Aharoni" panose="02010803020104030203" pitchFamily="2" charset="-79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1763688" y="2763164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Smiley Face 5"/>
          <p:cNvSpPr/>
          <p:nvPr/>
        </p:nvSpPr>
        <p:spPr>
          <a:xfrm>
            <a:off x="3356239" y="2763164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Smiley Face 6"/>
          <p:cNvSpPr/>
          <p:nvPr/>
        </p:nvSpPr>
        <p:spPr>
          <a:xfrm>
            <a:off x="4788024" y="2759714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Smiley Face 7"/>
          <p:cNvSpPr/>
          <p:nvPr/>
        </p:nvSpPr>
        <p:spPr>
          <a:xfrm>
            <a:off x="6182322" y="3282760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Smiley Face 8"/>
          <p:cNvSpPr/>
          <p:nvPr/>
        </p:nvSpPr>
        <p:spPr>
          <a:xfrm>
            <a:off x="7797104" y="3861048"/>
            <a:ext cx="360040" cy="360040"/>
          </a:xfrm>
          <a:prstGeom prst="smileyFac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32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772816"/>
            <a:ext cx="3303810" cy="3303810"/>
          </a:xfrm>
        </p:spPr>
      </p:pic>
    </p:spTree>
    <p:extLst>
      <p:ext uri="{BB962C8B-B14F-4D97-AF65-F5344CB8AC3E}">
        <p14:creationId xmlns:p14="http://schemas.microsoft.com/office/powerpoint/2010/main" val="24237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rial" panose="020B0604020202020204" pitchFamily="34" charset="0"/>
              </a:rPr>
              <a:t>ประมวลกฎหมายแพ่งและพาณิชย์ที่เกี่ยวข้อง</a:t>
            </a:r>
            <a:endParaRPr lang="th-TH" b="1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th-TH" sz="2000" b="1" dirty="0" smtClean="0">
                <a:latin typeface="Arial" panose="020B0604020202020204" pitchFamily="34" charset="0"/>
              </a:rPr>
              <a:t>บรรพ 2 (หนี้)  ลักษณะ 5 ละเมิด                                                                       มาตรา 420 425 432 433 438 448 </a:t>
            </a:r>
          </a:p>
          <a:p>
            <a:pPr marL="0" indent="0">
              <a:buNone/>
            </a:pPr>
            <a:r>
              <a:rPr lang="th-TH" dirty="0" smtClean="0">
                <a:latin typeface="Arial" panose="020B0604020202020204" pitchFamily="34" charset="0"/>
              </a:rPr>
              <a:t>เหตุละเมิด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h-TH" dirty="0" smtClean="0">
                <a:latin typeface="Arial" panose="020B0604020202020204" pitchFamily="34" charset="0"/>
              </a:rPr>
              <a:t>ความรับผิดนายจ้างลูกจ้าง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h-TH" dirty="0" smtClean="0">
                <a:latin typeface="Arial" panose="020B0604020202020204" pitchFamily="34" charset="0"/>
              </a:rPr>
              <a:t>ร่วมกันก่อละเมิด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h-TH" dirty="0" smtClean="0">
                <a:latin typeface="Arial" panose="020B0604020202020204" pitchFamily="34" charset="0"/>
              </a:rPr>
              <a:t>ความรับผิดของผู้ดูแลสัตว์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h-TH" dirty="0" smtClean="0">
                <a:latin typeface="Arial" panose="020B0604020202020204" pitchFamily="34" charset="0"/>
              </a:rPr>
              <a:t> ค่าสินไหมทดแทนเพื่อละเมิด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h-TH" dirty="0" smtClean="0">
                <a:latin typeface="Arial" panose="020B0604020202020204" pitchFamily="34" charset="0"/>
              </a:rPr>
              <a:t> อายุความละเมิด</a:t>
            </a:r>
          </a:p>
          <a:p>
            <a:pPr marL="0" indent="0">
              <a:buNone/>
            </a:pPr>
            <a:endParaRPr lang="th-TH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th-TH" sz="2000" b="1" dirty="0" smtClean="0">
                <a:latin typeface="Arial" panose="020B0604020202020204" pitchFamily="34" charset="0"/>
              </a:rPr>
              <a:t>บรรพ 3 (เอกเทศสัญญา) ลักษณะ 20 ประกันภัย หมวด 2 ประกันวินาศภัย      มาตรา 869 – 888</a:t>
            </a:r>
          </a:p>
          <a:p>
            <a:pPr marL="0" indent="0">
              <a:buNone/>
            </a:pPr>
            <a:r>
              <a:rPr lang="th-TH" dirty="0" smtClean="0">
                <a:latin typeface="Arial" panose="020B0604020202020204" pitchFamily="34" charset="0"/>
              </a:rPr>
              <a:t>การประกันภัยหลายราย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h-TH" dirty="0" smtClean="0">
                <a:latin typeface="Arial" panose="020B0604020202020204" pitchFamily="34" charset="0"/>
              </a:rPr>
              <a:t>หน้าที่ของผู้รับประกันภัย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h-TH" dirty="0" smtClean="0">
                <a:latin typeface="Arial" panose="020B0604020202020204" pitchFamily="34" charset="0"/>
              </a:rPr>
              <a:t> ข้อยกเว้นความรับผิดของผู้รับประกันภัย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h-TH" dirty="0" smtClean="0">
                <a:latin typeface="Arial" panose="020B0604020202020204" pitchFamily="34" charset="0"/>
              </a:rPr>
              <a:t>รับช่วงสิทธิ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h-TH" dirty="0" smtClean="0">
                <a:latin typeface="Arial" panose="020B0604020202020204" pitchFamily="34" charset="0"/>
              </a:rPr>
              <a:t> อายุความเรียกร้องประกันภัย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h-TH" dirty="0" smtClean="0">
                <a:latin typeface="Arial" panose="020B0604020202020204" pitchFamily="34" charset="0"/>
              </a:rPr>
              <a:t>ประกันภัยค้ำจุน </a:t>
            </a:r>
          </a:p>
          <a:p>
            <a:pPr marL="0" indent="0">
              <a:buNone/>
            </a:pPr>
            <a:endParaRPr lang="th-TH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8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th-TH" b="1" dirty="0" smtClean="0">
                <a:latin typeface="Arial" panose="020B0604020202020204" pitchFamily="34" charset="0"/>
              </a:rPr>
              <a:t>พระราชบัญญัติคุ้มครองผู้ประสบภัยจากรถ พ.ศ.2535</a:t>
            </a:r>
            <a:endParaRPr lang="th-TH" b="1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h-TH" dirty="0" smtClean="0">
                <a:latin typeface="Arial" panose="020B0604020202020204" pitchFamily="34" charset="0"/>
              </a:rPr>
              <a:t>  </a:t>
            </a:r>
            <a:r>
              <a:rPr lang="th-TH" dirty="0">
                <a:latin typeface="Arial" panose="020B0604020202020204" pitchFamily="34" charset="0"/>
              </a:rPr>
              <a:t>พรบ. คุ้มครองผู้ประสบภัยจากรถ พ.ศ.</a:t>
            </a:r>
            <a:r>
              <a:rPr lang="th-TH" dirty="0" smtClean="0">
                <a:latin typeface="Arial" panose="020B0604020202020204" pitchFamily="34" charset="0"/>
              </a:rPr>
              <a:t>2535 คืออะไร ?</a:t>
            </a:r>
          </a:p>
          <a:p>
            <a:endParaRPr lang="th-TH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h-TH" dirty="0" smtClean="0">
                <a:latin typeface="Arial" panose="020B0604020202020204" pitchFamily="34" charset="0"/>
              </a:rPr>
              <a:t>  ทำไมกฎหมายถึงต้องบังคับให้ทำ พรบ.</a:t>
            </a:r>
          </a:p>
          <a:p>
            <a:endParaRPr lang="th-TH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h-TH" dirty="0" smtClean="0">
                <a:latin typeface="Arial" panose="020B0604020202020204" pitchFamily="34" charset="0"/>
              </a:rPr>
              <a:t>  ความคุ้มครองเป็นอย่างไร ?</a:t>
            </a:r>
          </a:p>
          <a:p>
            <a:endParaRPr lang="th-TH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4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th-TH" sz="4000" b="1" dirty="0" smtClean="0">
                <a:latin typeface="Arial" panose="020B0604020202020204" pitchFamily="34" charset="0"/>
              </a:rPr>
              <a:t>ประเภทการจ่ายค่าสินไหมทดแทนในส่วน พรบ. (ภาคบังคับ)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>
                <a:latin typeface="Arial" panose="020B0604020202020204" pitchFamily="34" charset="0"/>
              </a:rPr>
              <a:t>ค่าเสียหายเบื้องต้น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dirty="0" smtClean="0">
                <a:latin typeface="Arial" panose="020B0604020202020204" pitchFamily="34" charset="0"/>
              </a:rPr>
              <a:t>จ่ายให้แก่ผู้ประสบภัย  ที่ได้รับความเสียหายต่อชีวิต ร่างกาย โดยไม่ต้องรอการพิสูจน์ความรับผิดให้เสร็จสิ้น</a:t>
            </a:r>
            <a:r>
              <a:rPr lang="th-TH" u="sng" dirty="0" smtClean="0">
                <a:latin typeface="Arial" panose="020B0604020202020204" pitchFamily="34" charset="0"/>
              </a:rPr>
              <a:t>ภายใน 7 วัน </a:t>
            </a:r>
            <a:r>
              <a:rPr lang="th-TH" dirty="0" smtClean="0">
                <a:latin typeface="Arial" panose="020B0604020202020204" pitchFamily="34" charset="0"/>
              </a:rPr>
              <a:t>นับแต่วันที่ได้รับการร้องขอและเอกสารสมบูรณ์ </a:t>
            </a:r>
            <a:br>
              <a:rPr lang="th-TH" dirty="0" smtClean="0">
                <a:latin typeface="Arial" panose="020B0604020202020204" pitchFamily="34" charset="0"/>
              </a:rPr>
            </a:br>
            <a:r>
              <a:rPr lang="th-TH" dirty="0" smtClean="0">
                <a:latin typeface="Arial" panose="020B0604020202020204" pitchFamily="34" charset="0"/>
              </a:rPr>
              <a:t>โดยผู้ประสบภัยต้องติดต่อร้องขอค่าเสียหายภายใน 180 วันนับแต่วันที่มีความเสียหายเกิดขึ้น</a:t>
            </a:r>
          </a:p>
          <a:p>
            <a:pPr marL="0" indent="0">
              <a:buNone/>
            </a:pPr>
            <a:endParaRPr lang="th-TH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th-TH" b="1" dirty="0" smtClean="0">
                <a:latin typeface="Arial" panose="020B0604020202020204" pitchFamily="34" charset="0"/>
              </a:rPr>
              <a:t>ค่าเสียหายส่วนเกินเบื้องต้น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dirty="0" smtClean="0">
                <a:latin typeface="Arial" panose="020B0604020202020204" pitchFamily="34" charset="0"/>
              </a:rPr>
              <a:t>จ่ายเพิ่มเติมให้แก่ผู้ประสบภัย  ที่ได้รับความเสียหายต่อชีวิต ร่างกาย ตามวงเงินความคุ้มครองส่วนเกิน ภายหลังมีผลคดีพิสูจน์ถูกผิด หรือมีความเห็นของพนักงานสอบสวน </a:t>
            </a:r>
            <a:r>
              <a:rPr lang="th-TH" u="sng" dirty="0" smtClean="0">
                <a:latin typeface="Arial" panose="020B0604020202020204" pitchFamily="34" charset="0"/>
              </a:rPr>
              <a:t>ภายใน 7 วัน</a:t>
            </a:r>
            <a:r>
              <a:rPr lang="th-TH" dirty="0" smtClean="0">
                <a:latin typeface="Arial" panose="020B0604020202020204" pitchFamily="34" charset="0"/>
              </a:rPr>
              <a:t> </a:t>
            </a:r>
          </a:p>
          <a:p>
            <a:endParaRPr lang="th-TH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Arial" panose="020B0604020202020204" pitchFamily="34" charset="0"/>
              </a:rPr>
              <a:t>การสำรองจ่ายค่ารักษาพยาบาล ค่าทดแทน </a:t>
            </a:r>
            <a:br>
              <a:rPr lang="th-TH" b="1" dirty="0" smtClean="0">
                <a:latin typeface="Arial" panose="020B0604020202020204" pitchFamily="34" charset="0"/>
              </a:rPr>
            </a:br>
            <a:r>
              <a:rPr lang="th-TH" b="1" dirty="0" smtClean="0">
                <a:latin typeface="Arial" panose="020B0604020202020204" pitchFamily="34" charset="0"/>
              </a:rPr>
              <a:t>และค่าปลงศพ</a:t>
            </a:r>
            <a:endParaRPr lang="th-TH" b="1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b="1" u="sng" dirty="0" smtClean="0">
                <a:latin typeface="Arial" panose="020B0604020202020204" pitchFamily="34" charset="0"/>
              </a:rPr>
              <a:t>หลักสำรองจ่าย</a:t>
            </a:r>
          </a:p>
          <a:p>
            <a:pPr>
              <a:buFontTx/>
              <a:buChar char="-"/>
            </a:pPr>
            <a:r>
              <a:rPr lang="th-TH" sz="2800" dirty="0" smtClean="0">
                <a:latin typeface="Arial" panose="020B0604020202020204" pitchFamily="34" charset="0"/>
              </a:rPr>
              <a:t>เกิดอุบัติเหตุ</a:t>
            </a:r>
          </a:p>
          <a:p>
            <a:pPr>
              <a:buFontTx/>
              <a:buChar char="-"/>
            </a:pPr>
            <a:r>
              <a:rPr lang="th-TH" sz="2800" dirty="0" smtClean="0">
                <a:latin typeface="Arial" panose="020B0604020202020204" pitchFamily="34" charset="0"/>
              </a:rPr>
              <a:t>รถเอาประกันภัย และรถคู่กรณี มีการทำประกันภัยภาคบังคับทั้งคู่</a:t>
            </a:r>
          </a:p>
          <a:p>
            <a:pPr>
              <a:buFontTx/>
              <a:buChar char="-"/>
            </a:pPr>
            <a:r>
              <a:rPr lang="th-TH" sz="2800" dirty="0" smtClean="0">
                <a:latin typeface="Arial" panose="020B0604020202020204" pitchFamily="34" charset="0"/>
              </a:rPr>
              <a:t>ไม่มีฝ่ายใดยอมรับผิดในเหตุที่เกิดขึ้น</a:t>
            </a:r>
          </a:p>
          <a:p>
            <a:pPr>
              <a:buFontTx/>
              <a:buChar char="-"/>
            </a:pPr>
            <a:r>
              <a:rPr lang="th-TH" sz="2800" dirty="0" smtClean="0">
                <a:latin typeface="Arial" panose="020B0604020202020204" pitchFamily="34" charset="0"/>
              </a:rPr>
              <a:t>สำรองจ่ายค่ารักษาพยาบาลไม่เกิน 80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h-TH" sz="2800" dirty="0" smtClean="0">
                <a:latin typeface="Arial" panose="020B0604020202020204" pitchFamily="34" charset="0"/>
              </a:rPr>
              <a:t>000 บาท</a:t>
            </a:r>
          </a:p>
          <a:p>
            <a:pPr>
              <a:buFontTx/>
              <a:buChar char="-"/>
            </a:pPr>
            <a:r>
              <a:rPr lang="th-TH" sz="2800" dirty="0" smtClean="0">
                <a:latin typeface="Arial" panose="020B0604020202020204" pitchFamily="34" charset="0"/>
              </a:rPr>
              <a:t>สำรองจ่ายค่าสินไหมทดแทนหรือค่าปลงศพ 300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h-TH" sz="2800" dirty="0" smtClean="0">
                <a:latin typeface="Arial" panose="020B0604020202020204" pitchFamily="34" charset="0"/>
              </a:rPr>
              <a:t>000 บาท</a:t>
            </a:r>
          </a:p>
          <a:p>
            <a:pPr>
              <a:buFontTx/>
              <a:buChar char="-"/>
            </a:pPr>
            <a:r>
              <a:rPr lang="th-TH" sz="2800" dirty="0" smtClean="0">
                <a:latin typeface="Arial" panose="020B0604020202020204" pitchFamily="34" charset="0"/>
              </a:rPr>
              <a:t>จ่ายให้แก่ผู้ประสบภัย / ทายาทผู้ประสบภัย ซึ่งโดยสารมาในรถ หรือกำลังขึ้น หรือกำลังรถจากรถที่เอาประกันภัยไว้กับบริษัทไปก่อน</a:t>
            </a:r>
            <a:endParaRPr lang="th-TH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0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600200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Arial" panose="020B0604020202020204" pitchFamily="34" charset="0"/>
              </a:rPr>
              <a:t>ผู้ประสบภัยที่มีสิทธิได้รับค่าเสียหาย</a:t>
            </a:r>
            <a:endParaRPr lang="th-TH" b="1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35280" cy="485313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dirty="0" smtClean="0">
                <a:latin typeface="Arial" panose="020B0604020202020204" pitchFamily="34" charset="0"/>
              </a:rPr>
              <a:t>ผู้ขับขี่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rial" panose="020B0604020202020204" pitchFamily="34" charset="0"/>
              </a:rPr>
              <a:t>ผู้โดยสาร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h-TH" dirty="0" smtClean="0">
                <a:latin typeface="Arial" panose="020B0604020202020204" pitchFamily="34" charset="0"/>
              </a:rPr>
              <a:t>บุคคลภายนอก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rial" panose="020B0604020202020204" pitchFamily="34" charset="0"/>
              </a:rPr>
              <a:t>ทายาท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rial" panose="020B0604020202020204" pitchFamily="34" charset="0"/>
              </a:rPr>
              <a:t>บุคคลซึ่งศาลสั่งให้มีอำนาจจัดการแทน</a:t>
            </a:r>
          </a:p>
          <a:p>
            <a:pPr marL="0" indent="0">
              <a:buNone/>
            </a:pPr>
            <a:endParaRPr lang="th-TH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th-TH" sz="2400" dirty="0" smtClean="0">
                <a:latin typeface="Arial" panose="020B0604020202020204" pitchFamily="34" charset="0"/>
              </a:rPr>
              <a:t>หมายเหตุ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h-TH" sz="2400" dirty="0" smtClean="0">
                <a:latin typeface="Arial" panose="020B0604020202020204" pitchFamily="34" charset="0"/>
              </a:rPr>
              <a:t>หากในกรณีที่ผลคดียังไม่อาจพิสูจน์ถูกผิดได้ โดยผู้โดยสาร หรือบุคคลภายนอก </a:t>
            </a:r>
            <a:br>
              <a:rPr lang="th-TH" sz="2400" dirty="0" smtClean="0">
                <a:latin typeface="Arial" panose="020B0604020202020204" pitchFamily="34" charset="0"/>
              </a:rPr>
            </a:br>
            <a:r>
              <a:rPr lang="th-TH" sz="2400" dirty="0" smtClean="0">
                <a:latin typeface="Arial" panose="020B0604020202020204" pitchFamily="34" charset="0"/>
              </a:rPr>
              <a:t>ได้เสียชีวิตลง </a:t>
            </a:r>
          </a:p>
          <a:p>
            <a:pPr marL="0" indent="0">
              <a:buNone/>
            </a:pPr>
            <a:r>
              <a:rPr lang="th-TH" dirty="0">
                <a:latin typeface="Arial" panose="020B0604020202020204" pitchFamily="34" charset="0"/>
              </a:rPr>
              <a:t>	</a:t>
            </a:r>
            <a:r>
              <a:rPr lang="th-TH" dirty="0" smtClean="0">
                <a:latin typeface="Arial" panose="020B0604020202020204" pitchFamily="34" charset="0"/>
              </a:rPr>
              <a:t>  </a:t>
            </a:r>
            <a:r>
              <a:rPr lang="th-TH" sz="2400" dirty="0" smtClean="0">
                <a:latin typeface="Arial" panose="020B0604020202020204" pitchFamily="34" charset="0"/>
              </a:rPr>
              <a:t>ทายาทจะมีสิทธิได้รับค่าเสียหายเต็มจำนวนวงเงินความคุ้มครองโดยไม่ต้องรอ</a:t>
            </a:r>
            <a:br>
              <a:rPr lang="th-TH" sz="2400" dirty="0" smtClean="0">
                <a:latin typeface="Arial" panose="020B0604020202020204" pitchFamily="34" charset="0"/>
              </a:rPr>
            </a:br>
            <a:r>
              <a:rPr lang="th-TH" sz="2400" dirty="0" smtClean="0">
                <a:latin typeface="Arial" panose="020B0604020202020204" pitchFamily="34" charset="0"/>
              </a:rPr>
              <a:t>ผลพิสูจน์ถูกผิด ซึ่งหากภายหลังสามารถพิสูจน์ถูกผิดได้ ให้ฝ่ายถูกเรียกมีสิทธิเรียกคืนค่าเสียหาย</a:t>
            </a:r>
          </a:p>
          <a:p>
            <a:pPr marL="0" indent="0">
              <a:buNone/>
            </a:pPr>
            <a:r>
              <a:rPr lang="th-TH" sz="2400" dirty="0" smtClean="0">
                <a:latin typeface="Arial" panose="020B0604020202020204" pitchFamily="34" charset="0"/>
              </a:rPr>
              <a:t>ที่ได้สำรองจ่ายไปคืนได้ ตามหลักสำรองจ่าย</a:t>
            </a:r>
            <a:endParaRPr lang="th-TH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243408"/>
            <a:ext cx="8229600" cy="1600200"/>
          </a:xfrm>
        </p:spPr>
        <p:txBody>
          <a:bodyPr/>
          <a:lstStyle/>
          <a:p>
            <a:r>
              <a:rPr lang="th-TH" b="1" dirty="0">
                <a:latin typeface="Arial" panose="020B0604020202020204" pitchFamily="34" charset="0"/>
              </a:rPr>
              <a:t>วงเงินความคุ้มครอง พรบ.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705397"/>
              </p:ext>
            </p:extLst>
          </p:nvPr>
        </p:nvGraphicFramePr>
        <p:xfrm>
          <a:off x="508968" y="1412776"/>
          <a:ext cx="8435280" cy="22608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2472"/>
                <a:gridCol w="2088232"/>
                <a:gridCol w="2880320"/>
                <a:gridCol w="2304256"/>
              </a:tblGrid>
              <a:tr h="1078251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ประเภท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ค่ารักษาพยาบาล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เสียชีวิต/ทุพลภาพถาวร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 สูญเสียอวัยวะ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91299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เบื้องต้น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30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000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35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000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35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000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91299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ส่วนเกิน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50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000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265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000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ตามเงื่อนไขที่กำหนด</a:t>
                      </a:r>
                      <a:endParaRPr lang="th-TH" dirty="0">
                        <a:solidFill>
                          <a:schemeClr val="bg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864491"/>
              </p:ext>
            </p:extLst>
          </p:nvPr>
        </p:nvGraphicFramePr>
        <p:xfrm>
          <a:off x="539552" y="3861047"/>
          <a:ext cx="849694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2592289">
                <a:tc>
                  <a:txBody>
                    <a:bodyPr/>
                    <a:lstStyle/>
                    <a:p>
                      <a:r>
                        <a:rPr lang="th-TH" sz="1800" b="1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เงื่อนไขความคุ้มครองสูญเสียอวัยวะ</a:t>
                      </a:r>
                    </a:p>
                    <a:p>
                      <a:endParaRPr lang="th-TH" sz="1400" b="1" u="sng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th-TH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1. สูญเสียมือตั้งแต่ข้อมือ หรือแขน หรือเท้าตั้งแต่ข้อเท้า หรือขา หรือ ตาบอด อย่างใดอย่างหนึ่งรวมกัน </a:t>
                      </a:r>
                      <a:r>
                        <a:rPr lang="th-TH" sz="140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ตั้งแต่ 2 กรณีขึ้นไป</a:t>
                      </a:r>
                      <a:r>
                        <a:rPr lang="th-TH" sz="1400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                             </a:t>
                      </a:r>
                      <a:r>
                        <a:rPr lang="th-TH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300,000 บาท</a:t>
                      </a:r>
                    </a:p>
                    <a:p>
                      <a:r>
                        <a:rPr lang="th-TH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2. สูญเสียมือตั้งแต่ข้อมือ หรือแขน หรือเท้าตั้งแต่ข้อเท้า หรือขา หรือสายตา(ตาบอด) หรือ หูหนวกเป็นใบ้ หรือ</a:t>
                      </a:r>
                      <a:r>
                        <a:rPr lang="th-TH" sz="140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เสียความสามารถในการพูด</a:t>
                      </a:r>
                      <a:r>
                        <a:rPr lang="th-TH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หรือลิ้นขาด </a:t>
                      </a:r>
                      <a:r>
                        <a:rPr lang="th-TH" sz="140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สูญเสียอวัยวะสืบพันธุ์ หรือความสามารถในการสืบพันธุ์</a:t>
                      </a:r>
                      <a:r>
                        <a:rPr lang="th-TH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th-TH" sz="140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จิตพิการ</a:t>
                      </a:r>
                      <a:r>
                        <a:rPr lang="th-TH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อย่างติดตัว หรือเสียอวัยวะอื่นใด                                                                    </a:t>
                      </a:r>
                      <a:r>
                        <a:rPr lang="th-TH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250,000 บาท</a:t>
                      </a:r>
                    </a:p>
                    <a:p>
                      <a:r>
                        <a:rPr lang="th-TH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3.สูญเสียนิ้ว</a:t>
                      </a:r>
                      <a:r>
                        <a:rPr lang="th-TH" sz="1400" u="sng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ตั้งแต่ข้อนิ้วขึ้นไป</a:t>
                      </a:r>
                      <a:r>
                        <a:rPr lang="th-TH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 ไม่ว่านิ้วเดียว หรือ หลายนิ้ว     </a:t>
                      </a:r>
                      <a:r>
                        <a:rPr lang="th-TH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200,000 บาท</a:t>
                      </a:r>
                    </a:p>
                    <a:p>
                      <a:endParaRPr lang="th-TH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89577">
                          <a:srgbClr val="FFC000"/>
                        </a:gs>
                        <a:gs pos="82000">
                          <a:srgbClr val="FFC000"/>
                        </a:gs>
                        <a:gs pos="99000">
                          <a:srgbClr val="FFC000"/>
                        </a:gs>
                        <a:gs pos="100000">
                          <a:srgbClr val="FFC000"/>
                        </a:gs>
                        <a:gs pos="88000">
                          <a:srgbClr val="FFC000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ค่าชดเชยนอนรักษาตัวในโรงพยาบาลผู้ป่วยใน </a:t>
                      </a:r>
                      <a:r>
                        <a:rPr lang="th-TH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200บาท/วัน </a:t>
                      </a:r>
                    </a:p>
                    <a:p>
                      <a:r>
                        <a:rPr lang="th-TH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สูงสุดไม่เกิน 20วัน </a:t>
                      </a:r>
                    </a:p>
                    <a:p>
                      <a:endParaRPr lang="th-TH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th-TH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จำนวนเงินคุ้มครองสูงสุดรวมกันต้อง</a:t>
                      </a:r>
                      <a:r>
                        <a:rPr lang="th-TH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ไม่เกิน   304,000 บาท</a:t>
                      </a:r>
                    </a:p>
                    <a:p>
                      <a:endParaRPr lang="th-TH" sz="14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  <a:p>
                      <a:endParaRPr lang="th-TH" sz="14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หมายเหตุ</a:t>
                      </a: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th-TH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ค่าชดเชยรายวันจะติดต่อขอรับได้ต่อเมื่อสามารถพิสูจน์ถูกผิดได้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th-TH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หมายเหตุ</a:t>
                      </a: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</a:t>
                      </a:r>
                      <a:r>
                        <a:rPr lang="th-TH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ผู้ขับขี่ที่เป็นฝ่ายต้องรับผิดจะได้รับความคุ้มครองเฉพาะค่าเสียหายเบื้องต้นเท่านั้น</a:t>
                      </a:r>
                    </a:p>
                    <a:p>
                      <a:endParaRPr lang="th-TH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  <a:p>
                      <a:endParaRPr lang="th-TH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100000">
                          <a:srgbClr val="FFC000"/>
                        </a:gs>
                        <a:gs pos="95000">
                          <a:srgbClr val="FFC000"/>
                        </a:gs>
                        <a:gs pos="82000">
                          <a:srgbClr val="FFC000"/>
                        </a:gs>
                        <a:gs pos="76000">
                          <a:srgbClr val="FFC000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2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สัญญาประกันภัย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/>
              <a:t>ประมวลกฎหมายแพ่งและพาณิชย์ มาตรา </a:t>
            </a:r>
            <a:r>
              <a:rPr lang="th-TH" b="1" dirty="0" smtClean="0"/>
              <a:t>861</a:t>
            </a:r>
          </a:p>
          <a:p>
            <a:pPr marL="0" indent="0">
              <a:buNone/>
            </a:pPr>
            <a:endParaRPr lang="th-TH" b="1" dirty="0"/>
          </a:p>
          <a:p>
            <a:pPr marL="0" indent="0">
              <a:buNone/>
            </a:pPr>
            <a:r>
              <a:rPr lang="th-TH" b="1" dirty="0" smtClean="0"/>
              <a:t>หลักเกณฑ์</a:t>
            </a:r>
          </a:p>
          <a:p>
            <a:pPr marL="0" indent="0">
              <a:buNone/>
            </a:pPr>
            <a:r>
              <a:rPr lang="th-TH" dirty="0" smtClean="0"/>
              <a:t>-    สัญญาซึ่งฝ่ายหนึ่งตกลงจะใช้ค่าสินไหมทดแทน</a:t>
            </a:r>
          </a:p>
          <a:p>
            <a:pPr>
              <a:buFontTx/>
              <a:buChar char="-"/>
            </a:pPr>
            <a:r>
              <a:rPr lang="th-TH" dirty="0" smtClean="0"/>
              <a:t>หากเกิดเหตุวินาศภัยขึ้น หรือ เหตุอย่างอื่นในอนาคต ตามที่ระบุไว้ในสัญญา</a:t>
            </a:r>
          </a:p>
          <a:p>
            <a:pPr>
              <a:buFontTx/>
              <a:buChar char="-"/>
            </a:pPr>
            <a:r>
              <a:rPr lang="th-TH" dirty="0" smtClean="0"/>
              <a:t>บุคคลอีกฝ่ายตกลงจะส่งเงินให้ตอบแทน เรียกว่า เบี้ยประกันภัย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601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1356</TotalTime>
  <Words>2272</Words>
  <Application>Microsoft Office PowerPoint</Application>
  <PresentationFormat>On-screen Show (4:3)</PresentationFormat>
  <Paragraphs>267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Executive</vt:lpstr>
      <vt:lpstr>เงื่อนไขและความคุ้มครอง กรมธรรม์ประกันภัยรถยนต์ที่เกี่ยวข้อง กับงานเรียกร้องค่าสินไหมทดแทน</vt:lpstr>
      <vt:lpstr>ความรู้ที่เกี่ยวข้องกับ งานเรียกร้องค่าสินไหมทดแทน</vt:lpstr>
      <vt:lpstr>ประมวลกฎหมายแพ่งและพาณิชย์ที่เกี่ยวข้อง</vt:lpstr>
      <vt:lpstr>พระราชบัญญัติคุ้มครองผู้ประสบภัยจากรถ พ.ศ.2535</vt:lpstr>
      <vt:lpstr>ประเภทการจ่ายค่าสินไหมทดแทนในส่วน พรบ. (ภาคบังคับ)</vt:lpstr>
      <vt:lpstr>การสำรองจ่ายค่ารักษาพยาบาล ค่าทดแทน  และค่าปลงศพ</vt:lpstr>
      <vt:lpstr>ผู้ประสบภัยที่มีสิทธิได้รับค่าเสียหาย</vt:lpstr>
      <vt:lpstr>วงเงินความคุ้มครอง พรบ.</vt:lpstr>
      <vt:lpstr>สัญญาประกันภัย</vt:lpstr>
      <vt:lpstr>การประกันภัยหลายราย</vt:lpstr>
      <vt:lpstr>การประกันภัยหลายราย</vt:lpstr>
      <vt:lpstr>การประกันภัยภาคบังคับหลายราย</vt:lpstr>
      <vt:lpstr>รับช่วงสิทธิ</vt:lpstr>
      <vt:lpstr>อายุความรับช่วงสิทธิ</vt:lpstr>
      <vt:lpstr>อายุความละเมิด</vt:lpstr>
      <vt:lpstr>ประกันภัยค้ำจุน</vt:lpstr>
      <vt:lpstr>กรมธรรม์ประกันภัยรถยนต์ภาคสมัครใจ</vt:lpstr>
      <vt:lpstr>การสละสิทธิในการไล่เบี้ย</vt:lpstr>
      <vt:lpstr>ข้อยกเว้นความคุ้มครองกรมธรรม์ภาคสมัครใจ</vt:lpstr>
      <vt:lpstr>ข้อยกเว้นความคุ้มครองรถประกัน</vt:lpstr>
      <vt:lpstr>ข้อยกเว้นความคุ้มครองรถประกัน</vt:lpstr>
      <vt:lpstr>ข้อยกเว้นความรับผิดต่อบุคคลภายนอก</vt:lpstr>
      <vt:lpstr>ข้อยกเว้นความรับผิดต่อบุคคลภายนอก</vt:lpstr>
      <vt:lpstr>ข้อยกเว้นความรับผิดต่อบุคคลภายนอก</vt:lpstr>
      <vt:lpstr>ข้อยกเว้นความรับผิดต่อบุคคลภายนอก</vt:lpstr>
      <vt:lpstr>เอกสารแนบท้ายความคุ้มครองเพิ่มเติมกรมธรรม์ประกันภัยภาคสมัครใจ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เงื่อนไขและความคุ้มครอง กรมธรรม์ประกันภัยรถยนต์ที่เกี่ยวข้อง กับงานเรียกร้องค่าสินไหมทดแทน</dc:title>
  <dc:creator>Yongwit Kanchanapaboo</dc:creator>
  <cp:lastModifiedBy>Yongwit Kanchanapaboo</cp:lastModifiedBy>
  <cp:revision>113</cp:revision>
  <cp:lastPrinted>2018-11-12T05:01:11Z</cp:lastPrinted>
  <dcterms:created xsi:type="dcterms:W3CDTF">2018-10-16T03:20:17Z</dcterms:created>
  <dcterms:modified xsi:type="dcterms:W3CDTF">2018-11-21T01:14:59Z</dcterms:modified>
</cp:coreProperties>
</file>